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1" r:id="rId15"/>
    <p:sldId id="270" r:id="rId16"/>
    <p:sldId id="272" r:id="rId17"/>
    <p:sldId id="282" r:id="rId18"/>
    <p:sldId id="273" r:id="rId19"/>
    <p:sldId id="278" r:id="rId20"/>
    <p:sldId id="280" r:id="rId21"/>
    <p:sldId id="279" r:id="rId22"/>
    <p:sldId id="274" r:id="rId23"/>
    <p:sldId id="275" r:id="rId24"/>
    <p:sldId id="276" r:id="rId25"/>
    <p:sldId id="283" r:id="rId26"/>
    <p:sldId id="284" r:id="rId27"/>
    <p:sldId id="285" r:id="rId28"/>
    <p:sldId id="287" r:id="rId29"/>
    <p:sldId id="286" r:id="rId30"/>
    <p:sldId id="288" r:id="rId31"/>
    <p:sldId id="289" r:id="rId32"/>
    <p:sldId id="291" r:id="rId33"/>
    <p:sldId id="292" r:id="rId34"/>
    <p:sldId id="293" r:id="rId35"/>
    <p:sldId id="295" r:id="rId36"/>
    <p:sldId id="294" r:id="rId37"/>
    <p:sldId id="300" r:id="rId38"/>
    <p:sldId id="299" r:id="rId39"/>
    <p:sldId id="303" r:id="rId40"/>
    <p:sldId id="297" r:id="rId41"/>
    <p:sldId id="301" r:id="rId42"/>
    <p:sldId id="302" r:id="rId43"/>
    <p:sldId id="296" r:id="rId44"/>
    <p:sldId id="304" r:id="rId45"/>
    <p:sldId id="269" r:id="rId46"/>
  </p:sldIdLst>
  <p:sldSz cx="18288000" cy="10287000"/>
  <p:notesSz cx="6858000" cy="9144000"/>
  <p:embeddedFontLst>
    <p:embeddedFont>
      <p:font typeface="Montserrat Classic Bold" panose="020B0604020202020204" charset="0"/>
      <p:regular r:id="rId47"/>
    </p:embeddedFont>
    <p:embeddedFont>
      <p:font typeface="Libre Franklin Light Italics" panose="020B0604020202020204" charset="0"/>
      <p:regular r:id="rId48"/>
    </p:embeddedFont>
    <p:embeddedFont>
      <p:font typeface="Libre Franklin Light" panose="020B0604020202020204" charset="0"/>
      <p:regular r:id="rId49"/>
    </p:embeddedFont>
    <p:embeddedFont>
      <p:font typeface="Aileron Heavy" panose="020B0604020202020204" charset="0"/>
      <p:regular r:id="rId50"/>
    </p:embeddedFont>
    <p:embeddedFont>
      <p:font typeface="Libre Franklin Light Bold" panose="020B0604020202020204" charset="0"/>
      <p:regular r:id="rId51"/>
    </p:embeddedFont>
    <p:embeddedFont>
      <p:font typeface="Aileron Regular" panose="020B0604020202020204" charset="0"/>
      <p:regular r:id="rId52"/>
    </p:embeddedFont>
    <p:embeddedFont>
      <p:font typeface="Libre Franklin Light Bold Italics" panose="020B0604020202020204" charset="0"/>
      <p:regular r:id="rId53"/>
    </p:embeddedFont>
    <p:embeddedFont>
      <p:font typeface="Libre Franklin Bold" panose="020B0604020202020204" charset="0"/>
      <p:regular r:id="rId54"/>
    </p:embeddedFont>
    <p:embeddedFont>
      <p:font typeface="Montserrat Classic" panose="020B0604020202020204" charset="0"/>
      <p:regular r:id="rId55"/>
    </p:embeddedFont>
    <p:embeddedFont>
      <p:font typeface="Calibri" panose="020F0502020204030204" pitchFamily="34" charset="0"/>
      <p:regular r:id="rId56"/>
      <p:bold r:id="rId57"/>
      <p:italic r:id="rId58"/>
      <p:boldItalic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8" d="100"/>
          <a:sy n="68" d="100"/>
        </p:scale>
        <p:origin x="84" y="72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11/28/2020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PythonGroupBiella/MaterialeLezioni/tree/master/Flask/Lezione6"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www.flaskbook.com/" TargetMode="Externa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PythonGroupBiella/MaterialeLezioni/tree/master/Flask/Lezione6"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PythonGroupBiella/MaterialeLezioni/tree/master/Flask/Lezione6"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hyperlink" Target="https://en.gravatar.com/" TargetMode="Externa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1C5D"/>
        </a:solidFill>
        <a:effectLst/>
      </p:bgPr>
    </p:bg>
    <p:spTree>
      <p:nvGrpSpPr>
        <p:cNvPr id="1" name=""/>
        <p:cNvGrpSpPr/>
        <p:nvPr/>
      </p:nvGrpSpPr>
      <p:grpSpPr>
        <a:xfrm>
          <a:off x="0" y="0"/>
          <a:ext cx="0" cy="0"/>
          <a:chOff x="0" y="0"/>
          <a:chExt cx="0" cy="0"/>
        </a:xfrm>
      </p:grpSpPr>
      <p:grpSp>
        <p:nvGrpSpPr>
          <p:cNvPr id="2" name="Group 2"/>
          <p:cNvGrpSpPr/>
          <p:nvPr/>
        </p:nvGrpSpPr>
        <p:grpSpPr>
          <a:xfrm>
            <a:off x="-389745" y="-86668"/>
            <a:ext cx="14991164" cy="10741024"/>
            <a:chOff x="0" y="0"/>
            <a:chExt cx="7457157" cy="5342981"/>
          </a:xfrm>
        </p:grpSpPr>
        <p:sp>
          <p:nvSpPr>
            <p:cNvPr id="3" name="Freeform 3"/>
            <p:cNvSpPr/>
            <p:nvPr/>
          </p:nvSpPr>
          <p:spPr>
            <a:xfrm>
              <a:off x="0" y="0"/>
              <a:ext cx="7457157" cy="5342981"/>
            </a:xfrm>
            <a:custGeom>
              <a:avLst/>
              <a:gdLst/>
              <a:ahLst/>
              <a:cxnLst/>
              <a:rect l="l" t="t" r="r" b="b"/>
              <a:pathLst>
                <a:path w="7457157" h="5342981">
                  <a:moveTo>
                    <a:pt x="0" y="0"/>
                  </a:moveTo>
                  <a:lnTo>
                    <a:pt x="7457157" y="0"/>
                  </a:lnTo>
                  <a:lnTo>
                    <a:pt x="7457157" y="5342981"/>
                  </a:lnTo>
                  <a:lnTo>
                    <a:pt x="0" y="5342981"/>
                  </a:lnTo>
                  <a:close/>
                </a:path>
              </a:pathLst>
            </a:custGeom>
            <a:solidFill>
              <a:srgbClr val="1546BA"/>
            </a:solidFill>
          </p:spPr>
        </p:sp>
      </p:grpSp>
      <p:sp>
        <p:nvSpPr>
          <p:cNvPr id="4" name="AutoShape 4"/>
          <p:cNvSpPr/>
          <p:nvPr/>
        </p:nvSpPr>
        <p:spPr>
          <a:xfrm rot="-5400000">
            <a:off x="16191279" y="7265056"/>
            <a:ext cx="9550" cy="2081452"/>
          </a:xfrm>
          <a:prstGeom prst="rect">
            <a:avLst/>
          </a:prstGeom>
          <a:solidFill>
            <a:srgbClr val="FFFFFF"/>
          </a:solidFill>
        </p:spPr>
      </p:sp>
      <p:pic>
        <p:nvPicPr>
          <p:cNvPr id="5" name="Picture 5"/>
          <p:cNvPicPr>
            <a:picLocks noChangeAspect="1"/>
          </p:cNvPicPr>
          <p:nvPr/>
        </p:nvPicPr>
        <p:blipFill>
          <a:blip r:embed="rId2"/>
          <a:srcRect/>
          <a:stretch>
            <a:fillRect/>
          </a:stretch>
        </p:blipFill>
        <p:spPr>
          <a:xfrm>
            <a:off x="591555" y="778285"/>
            <a:ext cx="1476070" cy="1119045"/>
          </a:xfrm>
          <a:prstGeom prst="rect">
            <a:avLst/>
          </a:prstGeom>
        </p:spPr>
      </p:pic>
      <p:sp>
        <p:nvSpPr>
          <p:cNvPr id="6" name="TextBox 6"/>
          <p:cNvSpPr txBox="1"/>
          <p:nvPr/>
        </p:nvSpPr>
        <p:spPr>
          <a:xfrm>
            <a:off x="2319384" y="1188247"/>
            <a:ext cx="3446417" cy="335237"/>
          </a:xfrm>
          <a:prstGeom prst="rect">
            <a:avLst/>
          </a:prstGeom>
        </p:spPr>
        <p:txBody>
          <a:bodyPr lIns="0" tIns="0" rIns="0" bIns="0" rtlCol="0" anchor="t">
            <a:spAutoFit/>
          </a:bodyPr>
          <a:lstStyle/>
          <a:p>
            <a:pPr>
              <a:lnSpc>
                <a:spcPts val="2569"/>
              </a:lnSpc>
            </a:pPr>
            <a:r>
              <a:rPr lang="en-US" sz="2569">
                <a:solidFill>
                  <a:srgbClr val="FFFFFF"/>
                </a:solidFill>
                <a:latin typeface="Montserrat Classic"/>
              </a:rPr>
              <a:t>Python Biella Group</a:t>
            </a:r>
          </a:p>
        </p:txBody>
      </p:sp>
      <p:sp>
        <p:nvSpPr>
          <p:cNvPr id="7" name="TextBox 7"/>
          <p:cNvSpPr txBox="1"/>
          <p:nvPr/>
        </p:nvSpPr>
        <p:spPr>
          <a:xfrm>
            <a:off x="3481299" y="4727175"/>
            <a:ext cx="8999612" cy="1284789"/>
          </a:xfrm>
          <a:prstGeom prst="rect">
            <a:avLst/>
          </a:prstGeom>
        </p:spPr>
        <p:txBody>
          <a:bodyPr lIns="0" tIns="0" rIns="0" bIns="0" rtlCol="0" anchor="t">
            <a:spAutoFit/>
          </a:bodyPr>
          <a:lstStyle/>
          <a:p>
            <a:pPr>
              <a:lnSpc>
                <a:spcPts val="9636"/>
              </a:lnSpc>
            </a:pPr>
            <a:r>
              <a:rPr lang="en-US" sz="9636">
                <a:solidFill>
                  <a:srgbClr val="FFFFFF"/>
                </a:solidFill>
                <a:latin typeface="Montserrat Classic Bold"/>
              </a:rPr>
              <a:t>Flask Course</a:t>
            </a:r>
          </a:p>
        </p:txBody>
      </p:sp>
      <p:sp>
        <p:nvSpPr>
          <p:cNvPr id="8" name="TextBox 8"/>
          <p:cNvSpPr txBox="1"/>
          <p:nvPr/>
        </p:nvSpPr>
        <p:spPr>
          <a:xfrm>
            <a:off x="15155328" y="7170874"/>
            <a:ext cx="2519602" cy="225924"/>
          </a:xfrm>
          <a:prstGeom prst="rect">
            <a:avLst/>
          </a:prstGeom>
        </p:spPr>
        <p:txBody>
          <a:bodyPr lIns="0" tIns="0" rIns="0" bIns="0" rtlCol="0" anchor="t">
            <a:spAutoFit/>
          </a:bodyPr>
          <a:lstStyle/>
          <a:p>
            <a:pPr>
              <a:lnSpc>
                <a:spcPts val="1700"/>
              </a:lnSpc>
            </a:pPr>
            <a:r>
              <a:rPr lang="en-US" sz="1700" dirty="0">
                <a:solidFill>
                  <a:srgbClr val="FFFFFF"/>
                </a:solidFill>
                <a:latin typeface="Libre Franklin Light"/>
              </a:rPr>
              <a:t>Andrea </a:t>
            </a:r>
            <a:r>
              <a:rPr lang="en-US" sz="1700" dirty="0" err="1">
                <a:solidFill>
                  <a:srgbClr val="FFFFFF"/>
                </a:solidFill>
                <a:latin typeface="Libre Franklin Light"/>
              </a:rPr>
              <a:t>Guzzo</a:t>
            </a:r>
            <a:endParaRPr lang="en-US" sz="1700" dirty="0">
              <a:solidFill>
                <a:srgbClr val="FFFFFF"/>
              </a:solidFill>
              <a:latin typeface="Libre Franklin Light"/>
            </a:endParaRPr>
          </a:p>
        </p:txBody>
      </p:sp>
      <p:sp>
        <p:nvSpPr>
          <p:cNvPr id="9" name="TextBox 9"/>
          <p:cNvSpPr txBox="1"/>
          <p:nvPr/>
        </p:nvSpPr>
        <p:spPr>
          <a:xfrm>
            <a:off x="15117425" y="8991147"/>
            <a:ext cx="2081452" cy="267153"/>
          </a:xfrm>
          <a:prstGeom prst="rect">
            <a:avLst/>
          </a:prstGeom>
        </p:spPr>
        <p:txBody>
          <a:bodyPr lIns="0" tIns="0" rIns="0" bIns="0" rtlCol="0" anchor="t">
            <a:spAutoFit/>
          </a:bodyPr>
          <a:lstStyle/>
          <a:p>
            <a:pPr>
              <a:lnSpc>
                <a:spcPts val="2380"/>
              </a:lnSpc>
            </a:pPr>
            <a:r>
              <a:rPr lang="en-US" sz="1700">
                <a:solidFill>
                  <a:srgbClr val="FFFFFF"/>
                </a:solidFill>
                <a:latin typeface="Libre Franklin Light"/>
              </a:rPr>
              <a:t>Anno 2020</a:t>
            </a:r>
          </a:p>
        </p:txBody>
      </p:sp>
      <p:sp>
        <p:nvSpPr>
          <p:cNvPr id="10" name="TextBox 10"/>
          <p:cNvSpPr txBox="1"/>
          <p:nvPr/>
        </p:nvSpPr>
        <p:spPr>
          <a:xfrm>
            <a:off x="15155328" y="6703272"/>
            <a:ext cx="1148002" cy="225924"/>
          </a:xfrm>
          <a:prstGeom prst="rect">
            <a:avLst/>
          </a:prstGeom>
        </p:spPr>
        <p:txBody>
          <a:bodyPr lIns="0" tIns="0" rIns="0" bIns="0" rtlCol="0" anchor="t">
            <a:spAutoFit/>
          </a:bodyPr>
          <a:lstStyle/>
          <a:p>
            <a:pPr>
              <a:lnSpc>
                <a:spcPts val="1700"/>
              </a:lnSpc>
            </a:pPr>
            <a:r>
              <a:rPr lang="en-US" sz="1700">
                <a:solidFill>
                  <a:srgbClr val="FFFFFF"/>
                </a:solidFill>
                <a:latin typeface="Montserrat Classic Bold"/>
              </a:rPr>
              <a:t>Docente</a:t>
            </a:r>
          </a:p>
        </p:txBody>
      </p:sp>
      <p:sp>
        <p:nvSpPr>
          <p:cNvPr id="11" name="TextBox 11"/>
          <p:cNvSpPr txBox="1"/>
          <p:nvPr/>
        </p:nvSpPr>
        <p:spPr>
          <a:xfrm>
            <a:off x="15155328" y="7582925"/>
            <a:ext cx="2519602" cy="225924"/>
          </a:xfrm>
          <a:prstGeom prst="rect">
            <a:avLst/>
          </a:prstGeom>
        </p:spPr>
        <p:txBody>
          <a:bodyPr lIns="0" tIns="0" rIns="0" bIns="0" rtlCol="0" anchor="t">
            <a:spAutoFit/>
          </a:bodyPr>
          <a:lstStyle/>
          <a:p>
            <a:pPr>
              <a:lnSpc>
                <a:spcPts val="1700"/>
              </a:lnSpc>
            </a:pPr>
            <a:r>
              <a:rPr lang="en-US" sz="1700">
                <a:solidFill>
                  <a:srgbClr val="FFFFFF"/>
                </a:solidFill>
                <a:latin typeface="Libre Franklin Light"/>
              </a:rPr>
              <a:t>https://andreaguzzo.com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grpSp>
        <p:nvGrpSpPr>
          <p:cNvPr id="5" name="Group 5"/>
          <p:cNvGrpSpPr/>
          <p:nvPr/>
        </p:nvGrpSpPr>
        <p:grpSpPr>
          <a:xfrm rot="5400000">
            <a:off x="1179099" y="6198936"/>
            <a:ext cx="5729737" cy="257774"/>
            <a:chOff x="0" y="0"/>
            <a:chExt cx="9194800" cy="812800"/>
          </a:xfrm>
        </p:grpSpPr>
        <p:sp>
          <p:nvSpPr>
            <p:cNvPr id="6" name="Freeform 6"/>
            <p:cNvSpPr/>
            <p:nvPr/>
          </p:nvSpPr>
          <p:spPr>
            <a:xfrm>
              <a:off x="475165" y="304800"/>
              <a:ext cx="16969771" cy="203200"/>
            </a:xfrm>
            <a:custGeom>
              <a:avLst/>
              <a:gdLst/>
              <a:ahLst/>
              <a:cxnLst/>
              <a:rect l="l" t="t" r="r" b="b"/>
              <a:pathLst>
                <a:path w="16969771" h="203200">
                  <a:moveTo>
                    <a:pt x="206948" y="0"/>
                  </a:moveTo>
                  <a:cubicBezTo>
                    <a:pt x="320770" y="0"/>
                    <a:pt x="413896" y="45720"/>
                    <a:pt x="413896" y="101600"/>
                  </a:cubicBezTo>
                  <a:cubicBezTo>
                    <a:pt x="413896" y="157480"/>
                    <a:pt x="320770" y="203200"/>
                    <a:pt x="206948" y="203200"/>
                  </a:cubicBezTo>
                  <a:cubicBezTo>
                    <a:pt x="93126" y="203200"/>
                    <a:pt x="0" y="157480"/>
                    <a:pt x="0" y="101600"/>
                  </a:cubicBezTo>
                  <a:cubicBezTo>
                    <a:pt x="0" y="45720"/>
                    <a:pt x="93126" y="0"/>
                    <a:pt x="206948" y="0"/>
                  </a:cubicBezTo>
                  <a:close/>
                  <a:moveTo>
                    <a:pt x="1034742" y="0"/>
                  </a:moveTo>
                  <a:cubicBezTo>
                    <a:pt x="1148563" y="0"/>
                    <a:pt x="1241690" y="45720"/>
                    <a:pt x="1241690" y="101600"/>
                  </a:cubicBezTo>
                  <a:cubicBezTo>
                    <a:pt x="1241690" y="157480"/>
                    <a:pt x="1148563" y="203200"/>
                    <a:pt x="1034742" y="203200"/>
                  </a:cubicBezTo>
                  <a:cubicBezTo>
                    <a:pt x="920920" y="203200"/>
                    <a:pt x="827793" y="157480"/>
                    <a:pt x="827793" y="101600"/>
                  </a:cubicBezTo>
                  <a:cubicBezTo>
                    <a:pt x="827793" y="45720"/>
                    <a:pt x="920920" y="0"/>
                    <a:pt x="1034742" y="0"/>
                  </a:cubicBezTo>
                  <a:close/>
                  <a:moveTo>
                    <a:pt x="1862535" y="0"/>
                  </a:moveTo>
                  <a:cubicBezTo>
                    <a:pt x="1976357" y="0"/>
                    <a:pt x="2069484" y="45720"/>
                    <a:pt x="2069484" y="101600"/>
                  </a:cubicBezTo>
                  <a:cubicBezTo>
                    <a:pt x="2069484" y="157480"/>
                    <a:pt x="1976357" y="203200"/>
                    <a:pt x="1862535" y="203200"/>
                  </a:cubicBezTo>
                  <a:cubicBezTo>
                    <a:pt x="1748714" y="203200"/>
                    <a:pt x="1655587" y="157480"/>
                    <a:pt x="1655587" y="101600"/>
                  </a:cubicBezTo>
                  <a:cubicBezTo>
                    <a:pt x="1655587" y="45720"/>
                    <a:pt x="1748714" y="0"/>
                    <a:pt x="1862535" y="0"/>
                  </a:cubicBezTo>
                  <a:close/>
                  <a:moveTo>
                    <a:pt x="2690329" y="0"/>
                  </a:moveTo>
                  <a:cubicBezTo>
                    <a:pt x="2804151" y="0"/>
                    <a:pt x="2897277" y="45720"/>
                    <a:pt x="2897277" y="101600"/>
                  </a:cubicBezTo>
                  <a:cubicBezTo>
                    <a:pt x="2897277" y="157480"/>
                    <a:pt x="2804151" y="203200"/>
                    <a:pt x="2690329" y="203200"/>
                  </a:cubicBezTo>
                  <a:cubicBezTo>
                    <a:pt x="2576507" y="203200"/>
                    <a:pt x="2483381" y="157480"/>
                    <a:pt x="2483381" y="101600"/>
                  </a:cubicBezTo>
                  <a:cubicBezTo>
                    <a:pt x="2483381" y="45720"/>
                    <a:pt x="2576507" y="0"/>
                    <a:pt x="2690329" y="0"/>
                  </a:cubicBezTo>
                  <a:close/>
                  <a:moveTo>
                    <a:pt x="3518123" y="0"/>
                  </a:moveTo>
                  <a:cubicBezTo>
                    <a:pt x="3631944" y="0"/>
                    <a:pt x="3725071" y="45720"/>
                    <a:pt x="3725071" y="101600"/>
                  </a:cubicBezTo>
                  <a:cubicBezTo>
                    <a:pt x="3725071" y="157480"/>
                    <a:pt x="3631944" y="203200"/>
                    <a:pt x="3518123" y="203200"/>
                  </a:cubicBezTo>
                  <a:cubicBezTo>
                    <a:pt x="3404301" y="203200"/>
                    <a:pt x="3311174" y="157480"/>
                    <a:pt x="3311174" y="101600"/>
                  </a:cubicBezTo>
                  <a:cubicBezTo>
                    <a:pt x="3311174" y="45720"/>
                    <a:pt x="3404301" y="0"/>
                    <a:pt x="3518123" y="0"/>
                  </a:cubicBezTo>
                  <a:close/>
                  <a:moveTo>
                    <a:pt x="4345916" y="0"/>
                  </a:moveTo>
                  <a:cubicBezTo>
                    <a:pt x="4459738" y="0"/>
                    <a:pt x="4552865" y="45720"/>
                    <a:pt x="4552865" y="101600"/>
                  </a:cubicBezTo>
                  <a:cubicBezTo>
                    <a:pt x="4552865" y="157480"/>
                    <a:pt x="4459738" y="203200"/>
                    <a:pt x="4345916" y="203200"/>
                  </a:cubicBezTo>
                  <a:cubicBezTo>
                    <a:pt x="4232095" y="203200"/>
                    <a:pt x="4138968" y="157480"/>
                    <a:pt x="4138968" y="101600"/>
                  </a:cubicBezTo>
                  <a:cubicBezTo>
                    <a:pt x="4138968" y="45720"/>
                    <a:pt x="4232095" y="0"/>
                    <a:pt x="4345916" y="0"/>
                  </a:cubicBezTo>
                  <a:close/>
                  <a:moveTo>
                    <a:pt x="5173710" y="0"/>
                  </a:moveTo>
                  <a:cubicBezTo>
                    <a:pt x="5287532" y="0"/>
                    <a:pt x="5380658" y="45720"/>
                    <a:pt x="5380658" y="101600"/>
                  </a:cubicBezTo>
                  <a:cubicBezTo>
                    <a:pt x="5380658" y="157480"/>
                    <a:pt x="5287532" y="203200"/>
                    <a:pt x="5173710" y="203200"/>
                  </a:cubicBezTo>
                  <a:cubicBezTo>
                    <a:pt x="5059888" y="203200"/>
                    <a:pt x="4966761" y="157480"/>
                    <a:pt x="4966761" y="101600"/>
                  </a:cubicBezTo>
                  <a:cubicBezTo>
                    <a:pt x="4966761" y="45720"/>
                    <a:pt x="5059888" y="0"/>
                    <a:pt x="5173710" y="0"/>
                  </a:cubicBezTo>
                  <a:close/>
                  <a:moveTo>
                    <a:pt x="6001504" y="0"/>
                  </a:moveTo>
                  <a:cubicBezTo>
                    <a:pt x="6115325" y="0"/>
                    <a:pt x="6208452" y="45720"/>
                    <a:pt x="6208452" y="101600"/>
                  </a:cubicBezTo>
                  <a:cubicBezTo>
                    <a:pt x="6208452" y="157480"/>
                    <a:pt x="6115325" y="203200"/>
                    <a:pt x="6001504" y="203200"/>
                  </a:cubicBezTo>
                  <a:cubicBezTo>
                    <a:pt x="5887682" y="203200"/>
                    <a:pt x="5794555" y="157480"/>
                    <a:pt x="5794555" y="101600"/>
                  </a:cubicBezTo>
                  <a:cubicBezTo>
                    <a:pt x="5794555" y="45720"/>
                    <a:pt x="5887682" y="0"/>
                    <a:pt x="6001504" y="0"/>
                  </a:cubicBezTo>
                  <a:close/>
                  <a:moveTo>
                    <a:pt x="6829297" y="0"/>
                  </a:moveTo>
                  <a:cubicBezTo>
                    <a:pt x="6943119" y="0"/>
                    <a:pt x="7036246" y="45720"/>
                    <a:pt x="7036246" y="101600"/>
                  </a:cubicBezTo>
                  <a:cubicBezTo>
                    <a:pt x="7036246" y="157480"/>
                    <a:pt x="6943119" y="203200"/>
                    <a:pt x="6829297" y="203200"/>
                  </a:cubicBezTo>
                  <a:cubicBezTo>
                    <a:pt x="6715476" y="203200"/>
                    <a:pt x="6622349" y="157480"/>
                    <a:pt x="6622349" y="101600"/>
                  </a:cubicBezTo>
                  <a:cubicBezTo>
                    <a:pt x="6622349" y="45720"/>
                    <a:pt x="6715476" y="0"/>
                    <a:pt x="6829297" y="0"/>
                  </a:cubicBezTo>
                  <a:close/>
                  <a:moveTo>
                    <a:pt x="7657091" y="0"/>
                  </a:moveTo>
                  <a:cubicBezTo>
                    <a:pt x="7770912" y="0"/>
                    <a:pt x="7864039" y="45720"/>
                    <a:pt x="7864039" y="101600"/>
                  </a:cubicBezTo>
                  <a:cubicBezTo>
                    <a:pt x="7864039" y="157480"/>
                    <a:pt x="7770912" y="203200"/>
                    <a:pt x="7657091" y="203200"/>
                  </a:cubicBezTo>
                  <a:cubicBezTo>
                    <a:pt x="7543270" y="203200"/>
                    <a:pt x="7450143" y="157480"/>
                    <a:pt x="7450143" y="101600"/>
                  </a:cubicBezTo>
                  <a:cubicBezTo>
                    <a:pt x="7450143" y="45720"/>
                    <a:pt x="7543270" y="0"/>
                    <a:pt x="7657091" y="0"/>
                  </a:cubicBezTo>
                  <a:close/>
                  <a:moveTo>
                    <a:pt x="8484884" y="0"/>
                  </a:moveTo>
                  <a:cubicBezTo>
                    <a:pt x="8598706" y="0"/>
                    <a:pt x="8691833" y="45720"/>
                    <a:pt x="8691833" y="101600"/>
                  </a:cubicBezTo>
                  <a:cubicBezTo>
                    <a:pt x="8691833" y="157480"/>
                    <a:pt x="8598706" y="203200"/>
                    <a:pt x="8484884" y="203200"/>
                  </a:cubicBezTo>
                  <a:cubicBezTo>
                    <a:pt x="8371063" y="203200"/>
                    <a:pt x="8277936" y="157480"/>
                    <a:pt x="8277936" y="101600"/>
                  </a:cubicBezTo>
                  <a:cubicBezTo>
                    <a:pt x="8277936" y="45720"/>
                    <a:pt x="8371063" y="0"/>
                    <a:pt x="8484884" y="0"/>
                  </a:cubicBezTo>
                  <a:close/>
                  <a:moveTo>
                    <a:pt x="9312678" y="0"/>
                  </a:moveTo>
                  <a:cubicBezTo>
                    <a:pt x="9426500" y="0"/>
                    <a:pt x="9519626" y="45720"/>
                    <a:pt x="9519626" y="101600"/>
                  </a:cubicBezTo>
                  <a:cubicBezTo>
                    <a:pt x="9519626" y="157480"/>
                    <a:pt x="9426500" y="203200"/>
                    <a:pt x="9312678" y="203200"/>
                  </a:cubicBezTo>
                  <a:cubicBezTo>
                    <a:pt x="9198857" y="203200"/>
                    <a:pt x="9105730" y="157480"/>
                    <a:pt x="9105730" y="101600"/>
                  </a:cubicBezTo>
                  <a:cubicBezTo>
                    <a:pt x="9105730" y="45720"/>
                    <a:pt x="9198857" y="0"/>
                    <a:pt x="9312678" y="0"/>
                  </a:cubicBezTo>
                  <a:close/>
                  <a:moveTo>
                    <a:pt x="10140472" y="0"/>
                  </a:moveTo>
                  <a:cubicBezTo>
                    <a:pt x="10254293" y="0"/>
                    <a:pt x="10347420" y="45720"/>
                    <a:pt x="10347420" y="101600"/>
                  </a:cubicBezTo>
                  <a:cubicBezTo>
                    <a:pt x="10347420" y="157480"/>
                    <a:pt x="10254293" y="203200"/>
                    <a:pt x="10140472" y="203200"/>
                  </a:cubicBezTo>
                  <a:cubicBezTo>
                    <a:pt x="10026651" y="203200"/>
                    <a:pt x="9933524" y="157480"/>
                    <a:pt x="9933524" y="101600"/>
                  </a:cubicBezTo>
                  <a:cubicBezTo>
                    <a:pt x="9933524" y="45720"/>
                    <a:pt x="10026651" y="0"/>
                    <a:pt x="10140472" y="0"/>
                  </a:cubicBezTo>
                  <a:close/>
                  <a:moveTo>
                    <a:pt x="10968265" y="0"/>
                  </a:moveTo>
                  <a:cubicBezTo>
                    <a:pt x="11082087" y="0"/>
                    <a:pt x="11175214" y="45720"/>
                    <a:pt x="11175214" y="101600"/>
                  </a:cubicBezTo>
                  <a:cubicBezTo>
                    <a:pt x="11175214" y="157480"/>
                    <a:pt x="11082087" y="203200"/>
                    <a:pt x="10968265" y="203200"/>
                  </a:cubicBezTo>
                  <a:cubicBezTo>
                    <a:pt x="10854444" y="203200"/>
                    <a:pt x="10761317" y="157480"/>
                    <a:pt x="10761317" y="101600"/>
                  </a:cubicBezTo>
                  <a:cubicBezTo>
                    <a:pt x="10761317" y="45720"/>
                    <a:pt x="10854444" y="0"/>
                    <a:pt x="10968265" y="0"/>
                  </a:cubicBezTo>
                  <a:close/>
                  <a:moveTo>
                    <a:pt x="11796059" y="0"/>
                  </a:moveTo>
                  <a:cubicBezTo>
                    <a:pt x="11909881" y="0"/>
                    <a:pt x="12003007" y="45720"/>
                    <a:pt x="12003007" y="101600"/>
                  </a:cubicBezTo>
                  <a:cubicBezTo>
                    <a:pt x="12003007" y="157480"/>
                    <a:pt x="11909881" y="203200"/>
                    <a:pt x="11796059" y="203200"/>
                  </a:cubicBezTo>
                  <a:cubicBezTo>
                    <a:pt x="11682238" y="203200"/>
                    <a:pt x="11589111" y="157480"/>
                    <a:pt x="11589111" y="101600"/>
                  </a:cubicBezTo>
                  <a:cubicBezTo>
                    <a:pt x="11589111" y="45720"/>
                    <a:pt x="11682238" y="0"/>
                    <a:pt x="11796059" y="0"/>
                  </a:cubicBezTo>
                  <a:close/>
                  <a:moveTo>
                    <a:pt x="12623853" y="0"/>
                  </a:moveTo>
                  <a:cubicBezTo>
                    <a:pt x="12737675" y="0"/>
                    <a:pt x="12830801" y="45720"/>
                    <a:pt x="12830801" y="101600"/>
                  </a:cubicBezTo>
                  <a:cubicBezTo>
                    <a:pt x="12830801" y="157480"/>
                    <a:pt x="12737675" y="203200"/>
                    <a:pt x="12623853" y="203200"/>
                  </a:cubicBezTo>
                  <a:cubicBezTo>
                    <a:pt x="12510032" y="203200"/>
                    <a:pt x="12416905" y="157480"/>
                    <a:pt x="12416905" y="101600"/>
                  </a:cubicBezTo>
                  <a:cubicBezTo>
                    <a:pt x="12416905" y="45720"/>
                    <a:pt x="12510031" y="0"/>
                    <a:pt x="12623853" y="0"/>
                  </a:cubicBezTo>
                  <a:close/>
                  <a:moveTo>
                    <a:pt x="13451647" y="0"/>
                  </a:moveTo>
                  <a:cubicBezTo>
                    <a:pt x="13565468" y="0"/>
                    <a:pt x="13658596" y="45720"/>
                    <a:pt x="13658596" y="101600"/>
                  </a:cubicBezTo>
                  <a:cubicBezTo>
                    <a:pt x="13658596" y="157480"/>
                    <a:pt x="13565468" y="203200"/>
                    <a:pt x="13451647" y="203200"/>
                  </a:cubicBezTo>
                  <a:cubicBezTo>
                    <a:pt x="13337824" y="203200"/>
                    <a:pt x="13244698" y="157480"/>
                    <a:pt x="13244698" y="101600"/>
                  </a:cubicBezTo>
                  <a:cubicBezTo>
                    <a:pt x="13244698" y="45720"/>
                    <a:pt x="13337824" y="0"/>
                    <a:pt x="13451647" y="0"/>
                  </a:cubicBezTo>
                  <a:close/>
                  <a:moveTo>
                    <a:pt x="14279440" y="0"/>
                  </a:moveTo>
                  <a:cubicBezTo>
                    <a:pt x="14393262" y="0"/>
                    <a:pt x="14486388" y="45720"/>
                    <a:pt x="14486388" y="101600"/>
                  </a:cubicBezTo>
                  <a:cubicBezTo>
                    <a:pt x="14486388" y="157480"/>
                    <a:pt x="14393262" y="203200"/>
                    <a:pt x="14279440" y="203200"/>
                  </a:cubicBezTo>
                  <a:cubicBezTo>
                    <a:pt x="14165619" y="203200"/>
                    <a:pt x="14072491" y="157480"/>
                    <a:pt x="14072491" y="101600"/>
                  </a:cubicBezTo>
                  <a:cubicBezTo>
                    <a:pt x="14072491" y="45720"/>
                    <a:pt x="14165617" y="0"/>
                    <a:pt x="14279440" y="0"/>
                  </a:cubicBezTo>
                  <a:close/>
                  <a:moveTo>
                    <a:pt x="15107234" y="0"/>
                  </a:moveTo>
                  <a:cubicBezTo>
                    <a:pt x="15221055" y="0"/>
                    <a:pt x="15314183" y="45720"/>
                    <a:pt x="15314183" y="101600"/>
                  </a:cubicBezTo>
                  <a:cubicBezTo>
                    <a:pt x="15314183" y="157480"/>
                    <a:pt x="15221055" y="203200"/>
                    <a:pt x="15107234" y="203200"/>
                  </a:cubicBezTo>
                  <a:cubicBezTo>
                    <a:pt x="14993412" y="203200"/>
                    <a:pt x="14900286" y="157480"/>
                    <a:pt x="14900286" y="101600"/>
                  </a:cubicBezTo>
                  <a:cubicBezTo>
                    <a:pt x="14900286" y="45720"/>
                    <a:pt x="14993412" y="0"/>
                    <a:pt x="15107234" y="0"/>
                  </a:cubicBezTo>
                  <a:close/>
                  <a:moveTo>
                    <a:pt x="15935027" y="0"/>
                  </a:moveTo>
                  <a:cubicBezTo>
                    <a:pt x="16048850" y="0"/>
                    <a:pt x="16141976" y="45720"/>
                    <a:pt x="16141976" y="101600"/>
                  </a:cubicBezTo>
                  <a:cubicBezTo>
                    <a:pt x="16141976" y="157480"/>
                    <a:pt x="16048850" y="203200"/>
                    <a:pt x="15935027" y="203200"/>
                  </a:cubicBezTo>
                  <a:cubicBezTo>
                    <a:pt x="15821206" y="203200"/>
                    <a:pt x="15728079" y="157480"/>
                    <a:pt x="15728079" y="101600"/>
                  </a:cubicBezTo>
                  <a:cubicBezTo>
                    <a:pt x="15728079" y="45720"/>
                    <a:pt x="15821205" y="0"/>
                    <a:pt x="15935027" y="0"/>
                  </a:cubicBezTo>
                  <a:close/>
                  <a:moveTo>
                    <a:pt x="16762822" y="0"/>
                  </a:moveTo>
                  <a:cubicBezTo>
                    <a:pt x="16876643" y="0"/>
                    <a:pt x="16969770" y="45720"/>
                    <a:pt x="16969770" y="101600"/>
                  </a:cubicBezTo>
                  <a:cubicBezTo>
                    <a:pt x="16969770" y="157480"/>
                    <a:pt x="16876643" y="203200"/>
                    <a:pt x="16762822" y="203200"/>
                  </a:cubicBezTo>
                  <a:cubicBezTo>
                    <a:pt x="16648999" y="203200"/>
                    <a:pt x="16555873" y="157480"/>
                    <a:pt x="16555873" y="101600"/>
                  </a:cubicBezTo>
                  <a:cubicBezTo>
                    <a:pt x="16555873" y="45720"/>
                    <a:pt x="16648999" y="0"/>
                    <a:pt x="16762822" y="0"/>
                  </a:cubicBezTo>
                  <a:close/>
                </a:path>
              </a:pathLst>
            </a:custGeom>
            <a:solidFill>
              <a:srgbClr val="C7D0D8"/>
            </a:solidFill>
          </p:spPr>
        </p:sp>
      </p:grpSp>
      <p:grpSp>
        <p:nvGrpSpPr>
          <p:cNvPr id="7" name="Group 7"/>
          <p:cNvGrpSpPr/>
          <p:nvPr/>
        </p:nvGrpSpPr>
        <p:grpSpPr>
          <a:xfrm>
            <a:off x="3903474" y="4298563"/>
            <a:ext cx="280985" cy="4574787"/>
            <a:chOff x="0" y="0"/>
            <a:chExt cx="152400" cy="2481258"/>
          </a:xfrm>
        </p:grpSpPr>
        <p:sp>
          <p:nvSpPr>
            <p:cNvPr id="8" name="Freeform 8"/>
            <p:cNvSpPr/>
            <p:nvPr/>
          </p:nvSpPr>
          <p:spPr>
            <a:xfrm>
              <a:off x="0" y="0"/>
              <a:ext cx="152400" cy="2481258"/>
            </a:xfrm>
            <a:custGeom>
              <a:avLst/>
              <a:gdLst/>
              <a:ahLst/>
              <a:cxnLst/>
              <a:rect l="l" t="t" r="r" b="b"/>
              <a:pathLst>
                <a:path w="152400" h="2481258">
                  <a:moveTo>
                    <a:pt x="0" y="0"/>
                  </a:moveTo>
                  <a:lnTo>
                    <a:pt x="152400" y="0"/>
                  </a:lnTo>
                  <a:lnTo>
                    <a:pt x="152400" y="2481258"/>
                  </a:lnTo>
                  <a:lnTo>
                    <a:pt x="0" y="2481258"/>
                  </a:lnTo>
                  <a:close/>
                </a:path>
              </a:pathLst>
            </a:custGeom>
            <a:solidFill>
              <a:srgbClr val="2C92D5"/>
            </a:solidFill>
          </p:spPr>
        </p:sp>
      </p:grpSp>
      <p:grpSp>
        <p:nvGrpSpPr>
          <p:cNvPr id="9" name="Group 9"/>
          <p:cNvGrpSpPr/>
          <p:nvPr/>
        </p:nvGrpSpPr>
        <p:grpSpPr>
          <a:xfrm>
            <a:off x="2684760" y="1819183"/>
            <a:ext cx="2437430" cy="1643772"/>
            <a:chOff x="0" y="0"/>
            <a:chExt cx="1404468" cy="947155"/>
          </a:xfrm>
        </p:grpSpPr>
        <p:sp>
          <p:nvSpPr>
            <p:cNvPr id="10" name="Freeform 10"/>
            <p:cNvSpPr/>
            <p:nvPr/>
          </p:nvSpPr>
          <p:spPr>
            <a:xfrm>
              <a:off x="41910" y="43180"/>
              <a:ext cx="1356208" cy="898895"/>
            </a:xfrm>
            <a:custGeom>
              <a:avLst/>
              <a:gdLst/>
              <a:ahLst/>
              <a:cxnLst/>
              <a:rect l="l" t="t" r="r" b="b"/>
              <a:pathLst>
                <a:path w="1356208" h="898895">
                  <a:moveTo>
                    <a:pt x="0" y="0"/>
                  </a:moveTo>
                  <a:lnTo>
                    <a:pt x="1356208" y="0"/>
                  </a:lnTo>
                  <a:lnTo>
                    <a:pt x="1356208" y="898895"/>
                  </a:lnTo>
                  <a:lnTo>
                    <a:pt x="0" y="898895"/>
                  </a:lnTo>
                  <a:close/>
                </a:path>
              </a:pathLst>
            </a:custGeom>
            <a:solidFill>
              <a:srgbClr val="77838D"/>
            </a:solidFill>
          </p:spPr>
        </p:sp>
        <p:sp>
          <p:nvSpPr>
            <p:cNvPr id="11" name="Freeform 11"/>
            <p:cNvSpPr/>
            <p:nvPr/>
          </p:nvSpPr>
          <p:spPr>
            <a:xfrm>
              <a:off x="35560" y="35560"/>
              <a:ext cx="1368908" cy="911595"/>
            </a:xfrm>
            <a:custGeom>
              <a:avLst/>
              <a:gdLst/>
              <a:ahLst/>
              <a:cxnLst/>
              <a:rect l="l" t="t" r="r" b="b"/>
              <a:pathLst>
                <a:path w="1368908" h="911595">
                  <a:moveTo>
                    <a:pt x="1368908" y="911595"/>
                  </a:moveTo>
                  <a:lnTo>
                    <a:pt x="0" y="911595"/>
                  </a:lnTo>
                  <a:lnTo>
                    <a:pt x="0" y="0"/>
                  </a:lnTo>
                  <a:lnTo>
                    <a:pt x="1368908" y="0"/>
                  </a:lnTo>
                  <a:lnTo>
                    <a:pt x="1368908" y="911595"/>
                  </a:lnTo>
                  <a:close/>
                  <a:moveTo>
                    <a:pt x="12700" y="898895"/>
                  </a:moveTo>
                  <a:lnTo>
                    <a:pt x="1356208" y="898895"/>
                  </a:lnTo>
                  <a:lnTo>
                    <a:pt x="1356208" y="12700"/>
                  </a:lnTo>
                  <a:lnTo>
                    <a:pt x="12700" y="12700"/>
                  </a:lnTo>
                  <a:lnTo>
                    <a:pt x="12700" y="898895"/>
                  </a:lnTo>
                  <a:close/>
                </a:path>
              </a:pathLst>
            </a:custGeom>
            <a:solidFill>
              <a:srgbClr val="9AA7B2"/>
            </a:solidFill>
          </p:spPr>
        </p:sp>
        <p:sp>
          <p:nvSpPr>
            <p:cNvPr id="12" name="Freeform 12"/>
            <p:cNvSpPr/>
            <p:nvPr/>
          </p:nvSpPr>
          <p:spPr>
            <a:xfrm>
              <a:off x="0" y="0"/>
              <a:ext cx="1356208" cy="898895"/>
            </a:xfrm>
            <a:custGeom>
              <a:avLst/>
              <a:gdLst/>
              <a:ahLst/>
              <a:cxnLst/>
              <a:rect l="l" t="t" r="r" b="b"/>
              <a:pathLst>
                <a:path w="1356208" h="898895">
                  <a:moveTo>
                    <a:pt x="0" y="0"/>
                  </a:moveTo>
                  <a:lnTo>
                    <a:pt x="1356208" y="0"/>
                  </a:lnTo>
                  <a:lnTo>
                    <a:pt x="1356208" y="898895"/>
                  </a:lnTo>
                  <a:lnTo>
                    <a:pt x="0" y="898895"/>
                  </a:lnTo>
                  <a:close/>
                </a:path>
              </a:pathLst>
            </a:custGeom>
            <a:solidFill>
              <a:srgbClr val="C7D0D8"/>
            </a:solidFill>
          </p:spPr>
        </p:sp>
      </p:grpSp>
      <p:grpSp>
        <p:nvGrpSpPr>
          <p:cNvPr id="13" name="Group 13"/>
          <p:cNvGrpSpPr/>
          <p:nvPr/>
        </p:nvGrpSpPr>
        <p:grpSpPr>
          <a:xfrm>
            <a:off x="6187256" y="1819183"/>
            <a:ext cx="2437430" cy="1643772"/>
            <a:chOff x="0" y="0"/>
            <a:chExt cx="1404468" cy="947155"/>
          </a:xfrm>
        </p:grpSpPr>
        <p:sp>
          <p:nvSpPr>
            <p:cNvPr id="14" name="Freeform 14"/>
            <p:cNvSpPr/>
            <p:nvPr/>
          </p:nvSpPr>
          <p:spPr>
            <a:xfrm>
              <a:off x="41910" y="43180"/>
              <a:ext cx="1356208" cy="898895"/>
            </a:xfrm>
            <a:custGeom>
              <a:avLst/>
              <a:gdLst/>
              <a:ahLst/>
              <a:cxnLst/>
              <a:rect l="l" t="t" r="r" b="b"/>
              <a:pathLst>
                <a:path w="1356208" h="898895">
                  <a:moveTo>
                    <a:pt x="0" y="0"/>
                  </a:moveTo>
                  <a:lnTo>
                    <a:pt x="1356208" y="0"/>
                  </a:lnTo>
                  <a:lnTo>
                    <a:pt x="1356208" y="898895"/>
                  </a:lnTo>
                  <a:lnTo>
                    <a:pt x="0" y="898895"/>
                  </a:lnTo>
                  <a:close/>
                </a:path>
              </a:pathLst>
            </a:custGeom>
            <a:solidFill>
              <a:srgbClr val="77838D"/>
            </a:solidFill>
          </p:spPr>
        </p:sp>
        <p:sp>
          <p:nvSpPr>
            <p:cNvPr id="15" name="Freeform 15"/>
            <p:cNvSpPr/>
            <p:nvPr/>
          </p:nvSpPr>
          <p:spPr>
            <a:xfrm>
              <a:off x="35560" y="35560"/>
              <a:ext cx="1368908" cy="911595"/>
            </a:xfrm>
            <a:custGeom>
              <a:avLst/>
              <a:gdLst/>
              <a:ahLst/>
              <a:cxnLst/>
              <a:rect l="l" t="t" r="r" b="b"/>
              <a:pathLst>
                <a:path w="1368908" h="911595">
                  <a:moveTo>
                    <a:pt x="1368908" y="911595"/>
                  </a:moveTo>
                  <a:lnTo>
                    <a:pt x="0" y="911595"/>
                  </a:lnTo>
                  <a:lnTo>
                    <a:pt x="0" y="0"/>
                  </a:lnTo>
                  <a:lnTo>
                    <a:pt x="1368908" y="0"/>
                  </a:lnTo>
                  <a:lnTo>
                    <a:pt x="1368908" y="911595"/>
                  </a:lnTo>
                  <a:close/>
                  <a:moveTo>
                    <a:pt x="12700" y="898895"/>
                  </a:moveTo>
                  <a:lnTo>
                    <a:pt x="1356208" y="898895"/>
                  </a:lnTo>
                  <a:lnTo>
                    <a:pt x="1356208" y="12700"/>
                  </a:lnTo>
                  <a:lnTo>
                    <a:pt x="12700" y="12700"/>
                  </a:lnTo>
                  <a:lnTo>
                    <a:pt x="12700" y="898895"/>
                  </a:lnTo>
                  <a:close/>
                </a:path>
              </a:pathLst>
            </a:custGeom>
            <a:solidFill>
              <a:srgbClr val="9AA7B2"/>
            </a:solidFill>
          </p:spPr>
        </p:sp>
        <p:sp>
          <p:nvSpPr>
            <p:cNvPr id="16" name="Freeform 16"/>
            <p:cNvSpPr/>
            <p:nvPr/>
          </p:nvSpPr>
          <p:spPr>
            <a:xfrm>
              <a:off x="0" y="0"/>
              <a:ext cx="1356208" cy="898895"/>
            </a:xfrm>
            <a:custGeom>
              <a:avLst/>
              <a:gdLst/>
              <a:ahLst/>
              <a:cxnLst/>
              <a:rect l="l" t="t" r="r" b="b"/>
              <a:pathLst>
                <a:path w="1356208" h="898895">
                  <a:moveTo>
                    <a:pt x="0" y="0"/>
                  </a:moveTo>
                  <a:lnTo>
                    <a:pt x="1356208" y="0"/>
                  </a:lnTo>
                  <a:lnTo>
                    <a:pt x="1356208" y="898895"/>
                  </a:lnTo>
                  <a:lnTo>
                    <a:pt x="0" y="898895"/>
                  </a:lnTo>
                  <a:close/>
                </a:path>
              </a:pathLst>
            </a:custGeom>
            <a:solidFill>
              <a:srgbClr val="C7D0D8"/>
            </a:solidFill>
          </p:spPr>
        </p:sp>
      </p:grpSp>
      <p:grpSp>
        <p:nvGrpSpPr>
          <p:cNvPr id="17" name="Group 17"/>
          <p:cNvGrpSpPr/>
          <p:nvPr/>
        </p:nvGrpSpPr>
        <p:grpSpPr>
          <a:xfrm>
            <a:off x="9674489" y="1819183"/>
            <a:ext cx="2437430" cy="1643772"/>
            <a:chOff x="0" y="0"/>
            <a:chExt cx="1404468" cy="947155"/>
          </a:xfrm>
        </p:grpSpPr>
        <p:sp>
          <p:nvSpPr>
            <p:cNvPr id="18" name="Freeform 18"/>
            <p:cNvSpPr/>
            <p:nvPr/>
          </p:nvSpPr>
          <p:spPr>
            <a:xfrm>
              <a:off x="41910" y="43180"/>
              <a:ext cx="1356208" cy="898895"/>
            </a:xfrm>
            <a:custGeom>
              <a:avLst/>
              <a:gdLst/>
              <a:ahLst/>
              <a:cxnLst/>
              <a:rect l="l" t="t" r="r" b="b"/>
              <a:pathLst>
                <a:path w="1356208" h="898895">
                  <a:moveTo>
                    <a:pt x="0" y="0"/>
                  </a:moveTo>
                  <a:lnTo>
                    <a:pt x="1356208" y="0"/>
                  </a:lnTo>
                  <a:lnTo>
                    <a:pt x="1356208" y="898895"/>
                  </a:lnTo>
                  <a:lnTo>
                    <a:pt x="0" y="898895"/>
                  </a:lnTo>
                  <a:close/>
                </a:path>
              </a:pathLst>
            </a:custGeom>
            <a:solidFill>
              <a:srgbClr val="77838D"/>
            </a:solidFill>
          </p:spPr>
        </p:sp>
        <p:sp>
          <p:nvSpPr>
            <p:cNvPr id="19" name="Freeform 19"/>
            <p:cNvSpPr/>
            <p:nvPr/>
          </p:nvSpPr>
          <p:spPr>
            <a:xfrm>
              <a:off x="35560" y="35560"/>
              <a:ext cx="1368908" cy="911595"/>
            </a:xfrm>
            <a:custGeom>
              <a:avLst/>
              <a:gdLst/>
              <a:ahLst/>
              <a:cxnLst/>
              <a:rect l="l" t="t" r="r" b="b"/>
              <a:pathLst>
                <a:path w="1368908" h="911595">
                  <a:moveTo>
                    <a:pt x="1368908" y="911595"/>
                  </a:moveTo>
                  <a:lnTo>
                    <a:pt x="0" y="911595"/>
                  </a:lnTo>
                  <a:lnTo>
                    <a:pt x="0" y="0"/>
                  </a:lnTo>
                  <a:lnTo>
                    <a:pt x="1368908" y="0"/>
                  </a:lnTo>
                  <a:lnTo>
                    <a:pt x="1368908" y="911595"/>
                  </a:lnTo>
                  <a:close/>
                  <a:moveTo>
                    <a:pt x="12700" y="898895"/>
                  </a:moveTo>
                  <a:lnTo>
                    <a:pt x="1356208" y="898895"/>
                  </a:lnTo>
                  <a:lnTo>
                    <a:pt x="1356208" y="12700"/>
                  </a:lnTo>
                  <a:lnTo>
                    <a:pt x="12700" y="12700"/>
                  </a:lnTo>
                  <a:lnTo>
                    <a:pt x="12700" y="898895"/>
                  </a:lnTo>
                  <a:close/>
                </a:path>
              </a:pathLst>
            </a:custGeom>
            <a:solidFill>
              <a:srgbClr val="9AA7B2"/>
            </a:solidFill>
          </p:spPr>
        </p:sp>
        <p:sp>
          <p:nvSpPr>
            <p:cNvPr id="20" name="Freeform 20"/>
            <p:cNvSpPr/>
            <p:nvPr/>
          </p:nvSpPr>
          <p:spPr>
            <a:xfrm>
              <a:off x="0" y="0"/>
              <a:ext cx="1356208" cy="898895"/>
            </a:xfrm>
            <a:custGeom>
              <a:avLst/>
              <a:gdLst/>
              <a:ahLst/>
              <a:cxnLst/>
              <a:rect l="l" t="t" r="r" b="b"/>
              <a:pathLst>
                <a:path w="1356208" h="898895">
                  <a:moveTo>
                    <a:pt x="0" y="0"/>
                  </a:moveTo>
                  <a:lnTo>
                    <a:pt x="1356208" y="0"/>
                  </a:lnTo>
                  <a:lnTo>
                    <a:pt x="1356208" y="898895"/>
                  </a:lnTo>
                  <a:lnTo>
                    <a:pt x="0" y="898895"/>
                  </a:lnTo>
                  <a:close/>
                </a:path>
              </a:pathLst>
            </a:custGeom>
            <a:solidFill>
              <a:srgbClr val="C7D0D8"/>
            </a:solidFill>
          </p:spPr>
        </p:sp>
      </p:grpSp>
      <p:grpSp>
        <p:nvGrpSpPr>
          <p:cNvPr id="21" name="Group 21"/>
          <p:cNvGrpSpPr/>
          <p:nvPr/>
        </p:nvGrpSpPr>
        <p:grpSpPr>
          <a:xfrm>
            <a:off x="13165811" y="1819183"/>
            <a:ext cx="2437430" cy="1643772"/>
            <a:chOff x="0" y="0"/>
            <a:chExt cx="1404468" cy="947155"/>
          </a:xfrm>
        </p:grpSpPr>
        <p:sp>
          <p:nvSpPr>
            <p:cNvPr id="22" name="Freeform 22"/>
            <p:cNvSpPr/>
            <p:nvPr/>
          </p:nvSpPr>
          <p:spPr>
            <a:xfrm>
              <a:off x="41910" y="43180"/>
              <a:ext cx="1356208" cy="898895"/>
            </a:xfrm>
            <a:custGeom>
              <a:avLst/>
              <a:gdLst/>
              <a:ahLst/>
              <a:cxnLst/>
              <a:rect l="l" t="t" r="r" b="b"/>
              <a:pathLst>
                <a:path w="1356208" h="898895">
                  <a:moveTo>
                    <a:pt x="0" y="0"/>
                  </a:moveTo>
                  <a:lnTo>
                    <a:pt x="1356208" y="0"/>
                  </a:lnTo>
                  <a:lnTo>
                    <a:pt x="1356208" y="898895"/>
                  </a:lnTo>
                  <a:lnTo>
                    <a:pt x="0" y="898895"/>
                  </a:lnTo>
                  <a:close/>
                </a:path>
              </a:pathLst>
            </a:custGeom>
            <a:solidFill>
              <a:srgbClr val="77838D"/>
            </a:solidFill>
          </p:spPr>
        </p:sp>
        <p:sp>
          <p:nvSpPr>
            <p:cNvPr id="23" name="Freeform 23"/>
            <p:cNvSpPr/>
            <p:nvPr/>
          </p:nvSpPr>
          <p:spPr>
            <a:xfrm>
              <a:off x="35560" y="35560"/>
              <a:ext cx="1368908" cy="911595"/>
            </a:xfrm>
            <a:custGeom>
              <a:avLst/>
              <a:gdLst/>
              <a:ahLst/>
              <a:cxnLst/>
              <a:rect l="l" t="t" r="r" b="b"/>
              <a:pathLst>
                <a:path w="1368908" h="911595">
                  <a:moveTo>
                    <a:pt x="1368908" y="911595"/>
                  </a:moveTo>
                  <a:lnTo>
                    <a:pt x="0" y="911595"/>
                  </a:lnTo>
                  <a:lnTo>
                    <a:pt x="0" y="0"/>
                  </a:lnTo>
                  <a:lnTo>
                    <a:pt x="1368908" y="0"/>
                  </a:lnTo>
                  <a:lnTo>
                    <a:pt x="1368908" y="911595"/>
                  </a:lnTo>
                  <a:close/>
                  <a:moveTo>
                    <a:pt x="12700" y="898895"/>
                  </a:moveTo>
                  <a:lnTo>
                    <a:pt x="1356208" y="898895"/>
                  </a:lnTo>
                  <a:lnTo>
                    <a:pt x="1356208" y="12700"/>
                  </a:lnTo>
                  <a:lnTo>
                    <a:pt x="12700" y="12700"/>
                  </a:lnTo>
                  <a:lnTo>
                    <a:pt x="12700" y="898895"/>
                  </a:lnTo>
                  <a:close/>
                </a:path>
              </a:pathLst>
            </a:custGeom>
            <a:solidFill>
              <a:srgbClr val="9AA7B2"/>
            </a:solidFill>
          </p:spPr>
        </p:sp>
        <p:sp>
          <p:nvSpPr>
            <p:cNvPr id="24" name="Freeform 24"/>
            <p:cNvSpPr/>
            <p:nvPr/>
          </p:nvSpPr>
          <p:spPr>
            <a:xfrm>
              <a:off x="0" y="0"/>
              <a:ext cx="1356208" cy="898895"/>
            </a:xfrm>
            <a:custGeom>
              <a:avLst/>
              <a:gdLst/>
              <a:ahLst/>
              <a:cxnLst/>
              <a:rect l="l" t="t" r="r" b="b"/>
              <a:pathLst>
                <a:path w="1356208" h="898895">
                  <a:moveTo>
                    <a:pt x="0" y="0"/>
                  </a:moveTo>
                  <a:lnTo>
                    <a:pt x="1356208" y="0"/>
                  </a:lnTo>
                  <a:lnTo>
                    <a:pt x="1356208" y="898895"/>
                  </a:lnTo>
                  <a:lnTo>
                    <a:pt x="0" y="898895"/>
                  </a:lnTo>
                  <a:close/>
                </a:path>
              </a:pathLst>
            </a:custGeom>
            <a:solidFill>
              <a:srgbClr val="C7D0D8"/>
            </a:solidFill>
          </p:spPr>
        </p:sp>
      </p:grpSp>
      <p:grpSp>
        <p:nvGrpSpPr>
          <p:cNvPr id="25" name="Group 25"/>
          <p:cNvGrpSpPr/>
          <p:nvPr/>
        </p:nvGrpSpPr>
        <p:grpSpPr>
          <a:xfrm rot="5400000">
            <a:off x="4529496" y="6198936"/>
            <a:ext cx="5729737" cy="257774"/>
            <a:chOff x="0" y="0"/>
            <a:chExt cx="9194800" cy="812800"/>
          </a:xfrm>
        </p:grpSpPr>
        <p:sp>
          <p:nvSpPr>
            <p:cNvPr id="26" name="Freeform 26"/>
            <p:cNvSpPr/>
            <p:nvPr/>
          </p:nvSpPr>
          <p:spPr>
            <a:xfrm>
              <a:off x="475165" y="304800"/>
              <a:ext cx="16969771" cy="203200"/>
            </a:xfrm>
            <a:custGeom>
              <a:avLst/>
              <a:gdLst/>
              <a:ahLst/>
              <a:cxnLst/>
              <a:rect l="l" t="t" r="r" b="b"/>
              <a:pathLst>
                <a:path w="16969771" h="203200">
                  <a:moveTo>
                    <a:pt x="206948" y="0"/>
                  </a:moveTo>
                  <a:cubicBezTo>
                    <a:pt x="320770" y="0"/>
                    <a:pt x="413896" y="45720"/>
                    <a:pt x="413896" y="101600"/>
                  </a:cubicBezTo>
                  <a:cubicBezTo>
                    <a:pt x="413896" y="157480"/>
                    <a:pt x="320770" y="203200"/>
                    <a:pt x="206948" y="203200"/>
                  </a:cubicBezTo>
                  <a:cubicBezTo>
                    <a:pt x="93126" y="203200"/>
                    <a:pt x="0" y="157480"/>
                    <a:pt x="0" y="101600"/>
                  </a:cubicBezTo>
                  <a:cubicBezTo>
                    <a:pt x="0" y="45720"/>
                    <a:pt x="93126" y="0"/>
                    <a:pt x="206948" y="0"/>
                  </a:cubicBezTo>
                  <a:close/>
                  <a:moveTo>
                    <a:pt x="1034742" y="0"/>
                  </a:moveTo>
                  <a:cubicBezTo>
                    <a:pt x="1148563" y="0"/>
                    <a:pt x="1241690" y="45720"/>
                    <a:pt x="1241690" y="101600"/>
                  </a:cubicBezTo>
                  <a:cubicBezTo>
                    <a:pt x="1241690" y="157480"/>
                    <a:pt x="1148563" y="203200"/>
                    <a:pt x="1034742" y="203200"/>
                  </a:cubicBezTo>
                  <a:cubicBezTo>
                    <a:pt x="920920" y="203200"/>
                    <a:pt x="827793" y="157480"/>
                    <a:pt x="827793" y="101600"/>
                  </a:cubicBezTo>
                  <a:cubicBezTo>
                    <a:pt x="827793" y="45720"/>
                    <a:pt x="920920" y="0"/>
                    <a:pt x="1034742" y="0"/>
                  </a:cubicBezTo>
                  <a:close/>
                  <a:moveTo>
                    <a:pt x="1862535" y="0"/>
                  </a:moveTo>
                  <a:cubicBezTo>
                    <a:pt x="1976357" y="0"/>
                    <a:pt x="2069484" y="45720"/>
                    <a:pt x="2069484" y="101600"/>
                  </a:cubicBezTo>
                  <a:cubicBezTo>
                    <a:pt x="2069484" y="157480"/>
                    <a:pt x="1976357" y="203200"/>
                    <a:pt x="1862535" y="203200"/>
                  </a:cubicBezTo>
                  <a:cubicBezTo>
                    <a:pt x="1748714" y="203200"/>
                    <a:pt x="1655587" y="157480"/>
                    <a:pt x="1655587" y="101600"/>
                  </a:cubicBezTo>
                  <a:cubicBezTo>
                    <a:pt x="1655587" y="45720"/>
                    <a:pt x="1748714" y="0"/>
                    <a:pt x="1862535" y="0"/>
                  </a:cubicBezTo>
                  <a:close/>
                  <a:moveTo>
                    <a:pt x="2690329" y="0"/>
                  </a:moveTo>
                  <a:cubicBezTo>
                    <a:pt x="2804151" y="0"/>
                    <a:pt x="2897277" y="45720"/>
                    <a:pt x="2897277" y="101600"/>
                  </a:cubicBezTo>
                  <a:cubicBezTo>
                    <a:pt x="2897277" y="157480"/>
                    <a:pt x="2804151" y="203200"/>
                    <a:pt x="2690329" y="203200"/>
                  </a:cubicBezTo>
                  <a:cubicBezTo>
                    <a:pt x="2576507" y="203200"/>
                    <a:pt x="2483381" y="157480"/>
                    <a:pt x="2483381" y="101600"/>
                  </a:cubicBezTo>
                  <a:cubicBezTo>
                    <a:pt x="2483381" y="45720"/>
                    <a:pt x="2576507" y="0"/>
                    <a:pt x="2690329" y="0"/>
                  </a:cubicBezTo>
                  <a:close/>
                  <a:moveTo>
                    <a:pt x="3518123" y="0"/>
                  </a:moveTo>
                  <a:cubicBezTo>
                    <a:pt x="3631944" y="0"/>
                    <a:pt x="3725071" y="45720"/>
                    <a:pt x="3725071" y="101600"/>
                  </a:cubicBezTo>
                  <a:cubicBezTo>
                    <a:pt x="3725071" y="157480"/>
                    <a:pt x="3631944" y="203200"/>
                    <a:pt x="3518123" y="203200"/>
                  </a:cubicBezTo>
                  <a:cubicBezTo>
                    <a:pt x="3404301" y="203200"/>
                    <a:pt x="3311174" y="157480"/>
                    <a:pt x="3311174" y="101600"/>
                  </a:cubicBezTo>
                  <a:cubicBezTo>
                    <a:pt x="3311174" y="45720"/>
                    <a:pt x="3404301" y="0"/>
                    <a:pt x="3518123" y="0"/>
                  </a:cubicBezTo>
                  <a:close/>
                  <a:moveTo>
                    <a:pt x="4345916" y="0"/>
                  </a:moveTo>
                  <a:cubicBezTo>
                    <a:pt x="4459738" y="0"/>
                    <a:pt x="4552865" y="45720"/>
                    <a:pt x="4552865" y="101600"/>
                  </a:cubicBezTo>
                  <a:cubicBezTo>
                    <a:pt x="4552865" y="157480"/>
                    <a:pt x="4459738" y="203200"/>
                    <a:pt x="4345916" y="203200"/>
                  </a:cubicBezTo>
                  <a:cubicBezTo>
                    <a:pt x="4232095" y="203200"/>
                    <a:pt x="4138968" y="157480"/>
                    <a:pt x="4138968" y="101600"/>
                  </a:cubicBezTo>
                  <a:cubicBezTo>
                    <a:pt x="4138968" y="45720"/>
                    <a:pt x="4232095" y="0"/>
                    <a:pt x="4345916" y="0"/>
                  </a:cubicBezTo>
                  <a:close/>
                  <a:moveTo>
                    <a:pt x="5173710" y="0"/>
                  </a:moveTo>
                  <a:cubicBezTo>
                    <a:pt x="5287532" y="0"/>
                    <a:pt x="5380658" y="45720"/>
                    <a:pt x="5380658" y="101600"/>
                  </a:cubicBezTo>
                  <a:cubicBezTo>
                    <a:pt x="5380658" y="157480"/>
                    <a:pt x="5287532" y="203200"/>
                    <a:pt x="5173710" y="203200"/>
                  </a:cubicBezTo>
                  <a:cubicBezTo>
                    <a:pt x="5059888" y="203200"/>
                    <a:pt x="4966761" y="157480"/>
                    <a:pt x="4966761" y="101600"/>
                  </a:cubicBezTo>
                  <a:cubicBezTo>
                    <a:pt x="4966761" y="45720"/>
                    <a:pt x="5059888" y="0"/>
                    <a:pt x="5173710" y="0"/>
                  </a:cubicBezTo>
                  <a:close/>
                  <a:moveTo>
                    <a:pt x="6001504" y="0"/>
                  </a:moveTo>
                  <a:cubicBezTo>
                    <a:pt x="6115325" y="0"/>
                    <a:pt x="6208452" y="45720"/>
                    <a:pt x="6208452" y="101600"/>
                  </a:cubicBezTo>
                  <a:cubicBezTo>
                    <a:pt x="6208452" y="157480"/>
                    <a:pt x="6115325" y="203200"/>
                    <a:pt x="6001504" y="203200"/>
                  </a:cubicBezTo>
                  <a:cubicBezTo>
                    <a:pt x="5887682" y="203200"/>
                    <a:pt x="5794555" y="157480"/>
                    <a:pt x="5794555" y="101600"/>
                  </a:cubicBezTo>
                  <a:cubicBezTo>
                    <a:pt x="5794555" y="45720"/>
                    <a:pt x="5887682" y="0"/>
                    <a:pt x="6001504" y="0"/>
                  </a:cubicBezTo>
                  <a:close/>
                  <a:moveTo>
                    <a:pt x="6829297" y="0"/>
                  </a:moveTo>
                  <a:cubicBezTo>
                    <a:pt x="6943119" y="0"/>
                    <a:pt x="7036246" y="45720"/>
                    <a:pt x="7036246" y="101600"/>
                  </a:cubicBezTo>
                  <a:cubicBezTo>
                    <a:pt x="7036246" y="157480"/>
                    <a:pt x="6943119" y="203200"/>
                    <a:pt x="6829297" y="203200"/>
                  </a:cubicBezTo>
                  <a:cubicBezTo>
                    <a:pt x="6715476" y="203200"/>
                    <a:pt x="6622349" y="157480"/>
                    <a:pt x="6622349" y="101600"/>
                  </a:cubicBezTo>
                  <a:cubicBezTo>
                    <a:pt x="6622349" y="45720"/>
                    <a:pt x="6715476" y="0"/>
                    <a:pt x="6829297" y="0"/>
                  </a:cubicBezTo>
                  <a:close/>
                  <a:moveTo>
                    <a:pt x="7657091" y="0"/>
                  </a:moveTo>
                  <a:cubicBezTo>
                    <a:pt x="7770912" y="0"/>
                    <a:pt x="7864039" y="45720"/>
                    <a:pt x="7864039" y="101600"/>
                  </a:cubicBezTo>
                  <a:cubicBezTo>
                    <a:pt x="7864039" y="157480"/>
                    <a:pt x="7770912" y="203200"/>
                    <a:pt x="7657091" y="203200"/>
                  </a:cubicBezTo>
                  <a:cubicBezTo>
                    <a:pt x="7543270" y="203200"/>
                    <a:pt x="7450143" y="157480"/>
                    <a:pt x="7450143" y="101600"/>
                  </a:cubicBezTo>
                  <a:cubicBezTo>
                    <a:pt x="7450143" y="45720"/>
                    <a:pt x="7543270" y="0"/>
                    <a:pt x="7657091" y="0"/>
                  </a:cubicBezTo>
                  <a:close/>
                  <a:moveTo>
                    <a:pt x="8484884" y="0"/>
                  </a:moveTo>
                  <a:cubicBezTo>
                    <a:pt x="8598706" y="0"/>
                    <a:pt x="8691833" y="45720"/>
                    <a:pt x="8691833" y="101600"/>
                  </a:cubicBezTo>
                  <a:cubicBezTo>
                    <a:pt x="8691833" y="157480"/>
                    <a:pt x="8598706" y="203200"/>
                    <a:pt x="8484884" y="203200"/>
                  </a:cubicBezTo>
                  <a:cubicBezTo>
                    <a:pt x="8371063" y="203200"/>
                    <a:pt x="8277936" y="157480"/>
                    <a:pt x="8277936" y="101600"/>
                  </a:cubicBezTo>
                  <a:cubicBezTo>
                    <a:pt x="8277936" y="45720"/>
                    <a:pt x="8371063" y="0"/>
                    <a:pt x="8484884" y="0"/>
                  </a:cubicBezTo>
                  <a:close/>
                  <a:moveTo>
                    <a:pt x="9312678" y="0"/>
                  </a:moveTo>
                  <a:cubicBezTo>
                    <a:pt x="9426500" y="0"/>
                    <a:pt x="9519626" y="45720"/>
                    <a:pt x="9519626" y="101600"/>
                  </a:cubicBezTo>
                  <a:cubicBezTo>
                    <a:pt x="9519626" y="157480"/>
                    <a:pt x="9426500" y="203200"/>
                    <a:pt x="9312678" y="203200"/>
                  </a:cubicBezTo>
                  <a:cubicBezTo>
                    <a:pt x="9198857" y="203200"/>
                    <a:pt x="9105730" y="157480"/>
                    <a:pt x="9105730" y="101600"/>
                  </a:cubicBezTo>
                  <a:cubicBezTo>
                    <a:pt x="9105730" y="45720"/>
                    <a:pt x="9198857" y="0"/>
                    <a:pt x="9312678" y="0"/>
                  </a:cubicBezTo>
                  <a:close/>
                  <a:moveTo>
                    <a:pt x="10140472" y="0"/>
                  </a:moveTo>
                  <a:cubicBezTo>
                    <a:pt x="10254293" y="0"/>
                    <a:pt x="10347420" y="45720"/>
                    <a:pt x="10347420" y="101600"/>
                  </a:cubicBezTo>
                  <a:cubicBezTo>
                    <a:pt x="10347420" y="157480"/>
                    <a:pt x="10254293" y="203200"/>
                    <a:pt x="10140472" y="203200"/>
                  </a:cubicBezTo>
                  <a:cubicBezTo>
                    <a:pt x="10026651" y="203200"/>
                    <a:pt x="9933524" y="157480"/>
                    <a:pt x="9933524" y="101600"/>
                  </a:cubicBezTo>
                  <a:cubicBezTo>
                    <a:pt x="9933524" y="45720"/>
                    <a:pt x="10026651" y="0"/>
                    <a:pt x="10140472" y="0"/>
                  </a:cubicBezTo>
                  <a:close/>
                  <a:moveTo>
                    <a:pt x="10968265" y="0"/>
                  </a:moveTo>
                  <a:cubicBezTo>
                    <a:pt x="11082087" y="0"/>
                    <a:pt x="11175214" y="45720"/>
                    <a:pt x="11175214" y="101600"/>
                  </a:cubicBezTo>
                  <a:cubicBezTo>
                    <a:pt x="11175214" y="157480"/>
                    <a:pt x="11082087" y="203200"/>
                    <a:pt x="10968265" y="203200"/>
                  </a:cubicBezTo>
                  <a:cubicBezTo>
                    <a:pt x="10854444" y="203200"/>
                    <a:pt x="10761317" y="157480"/>
                    <a:pt x="10761317" y="101600"/>
                  </a:cubicBezTo>
                  <a:cubicBezTo>
                    <a:pt x="10761317" y="45720"/>
                    <a:pt x="10854444" y="0"/>
                    <a:pt x="10968265" y="0"/>
                  </a:cubicBezTo>
                  <a:close/>
                  <a:moveTo>
                    <a:pt x="11796059" y="0"/>
                  </a:moveTo>
                  <a:cubicBezTo>
                    <a:pt x="11909881" y="0"/>
                    <a:pt x="12003007" y="45720"/>
                    <a:pt x="12003007" y="101600"/>
                  </a:cubicBezTo>
                  <a:cubicBezTo>
                    <a:pt x="12003007" y="157480"/>
                    <a:pt x="11909881" y="203200"/>
                    <a:pt x="11796059" y="203200"/>
                  </a:cubicBezTo>
                  <a:cubicBezTo>
                    <a:pt x="11682238" y="203200"/>
                    <a:pt x="11589111" y="157480"/>
                    <a:pt x="11589111" y="101600"/>
                  </a:cubicBezTo>
                  <a:cubicBezTo>
                    <a:pt x="11589111" y="45720"/>
                    <a:pt x="11682238" y="0"/>
                    <a:pt x="11796059" y="0"/>
                  </a:cubicBezTo>
                  <a:close/>
                  <a:moveTo>
                    <a:pt x="12623853" y="0"/>
                  </a:moveTo>
                  <a:cubicBezTo>
                    <a:pt x="12737675" y="0"/>
                    <a:pt x="12830801" y="45720"/>
                    <a:pt x="12830801" y="101600"/>
                  </a:cubicBezTo>
                  <a:cubicBezTo>
                    <a:pt x="12830801" y="157480"/>
                    <a:pt x="12737675" y="203200"/>
                    <a:pt x="12623853" y="203200"/>
                  </a:cubicBezTo>
                  <a:cubicBezTo>
                    <a:pt x="12510032" y="203200"/>
                    <a:pt x="12416905" y="157480"/>
                    <a:pt x="12416905" y="101600"/>
                  </a:cubicBezTo>
                  <a:cubicBezTo>
                    <a:pt x="12416905" y="45720"/>
                    <a:pt x="12510031" y="0"/>
                    <a:pt x="12623853" y="0"/>
                  </a:cubicBezTo>
                  <a:close/>
                  <a:moveTo>
                    <a:pt x="13451647" y="0"/>
                  </a:moveTo>
                  <a:cubicBezTo>
                    <a:pt x="13565468" y="0"/>
                    <a:pt x="13658596" y="45720"/>
                    <a:pt x="13658596" y="101600"/>
                  </a:cubicBezTo>
                  <a:cubicBezTo>
                    <a:pt x="13658596" y="157480"/>
                    <a:pt x="13565468" y="203200"/>
                    <a:pt x="13451647" y="203200"/>
                  </a:cubicBezTo>
                  <a:cubicBezTo>
                    <a:pt x="13337824" y="203200"/>
                    <a:pt x="13244698" y="157480"/>
                    <a:pt x="13244698" y="101600"/>
                  </a:cubicBezTo>
                  <a:cubicBezTo>
                    <a:pt x="13244698" y="45720"/>
                    <a:pt x="13337824" y="0"/>
                    <a:pt x="13451647" y="0"/>
                  </a:cubicBezTo>
                  <a:close/>
                  <a:moveTo>
                    <a:pt x="14279440" y="0"/>
                  </a:moveTo>
                  <a:cubicBezTo>
                    <a:pt x="14393262" y="0"/>
                    <a:pt x="14486388" y="45720"/>
                    <a:pt x="14486388" y="101600"/>
                  </a:cubicBezTo>
                  <a:cubicBezTo>
                    <a:pt x="14486388" y="157480"/>
                    <a:pt x="14393262" y="203200"/>
                    <a:pt x="14279440" y="203200"/>
                  </a:cubicBezTo>
                  <a:cubicBezTo>
                    <a:pt x="14165619" y="203200"/>
                    <a:pt x="14072491" y="157480"/>
                    <a:pt x="14072491" y="101600"/>
                  </a:cubicBezTo>
                  <a:cubicBezTo>
                    <a:pt x="14072491" y="45720"/>
                    <a:pt x="14165617" y="0"/>
                    <a:pt x="14279440" y="0"/>
                  </a:cubicBezTo>
                  <a:close/>
                  <a:moveTo>
                    <a:pt x="15107234" y="0"/>
                  </a:moveTo>
                  <a:cubicBezTo>
                    <a:pt x="15221055" y="0"/>
                    <a:pt x="15314183" y="45720"/>
                    <a:pt x="15314183" y="101600"/>
                  </a:cubicBezTo>
                  <a:cubicBezTo>
                    <a:pt x="15314183" y="157480"/>
                    <a:pt x="15221055" y="203200"/>
                    <a:pt x="15107234" y="203200"/>
                  </a:cubicBezTo>
                  <a:cubicBezTo>
                    <a:pt x="14993412" y="203200"/>
                    <a:pt x="14900286" y="157480"/>
                    <a:pt x="14900286" y="101600"/>
                  </a:cubicBezTo>
                  <a:cubicBezTo>
                    <a:pt x="14900286" y="45720"/>
                    <a:pt x="14993412" y="0"/>
                    <a:pt x="15107234" y="0"/>
                  </a:cubicBezTo>
                  <a:close/>
                  <a:moveTo>
                    <a:pt x="15935027" y="0"/>
                  </a:moveTo>
                  <a:cubicBezTo>
                    <a:pt x="16048850" y="0"/>
                    <a:pt x="16141976" y="45720"/>
                    <a:pt x="16141976" y="101600"/>
                  </a:cubicBezTo>
                  <a:cubicBezTo>
                    <a:pt x="16141976" y="157480"/>
                    <a:pt x="16048850" y="203200"/>
                    <a:pt x="15935027" y="203200"/>
                  </a:cubicBezTo>
                  <a:cubicBezTo>
                    <a:pt x="15821206" y="203200"/>
                    <a:pt x="15728079" y="157480"/>
                    <a:pt x="15728079" y="101600"/>
                  </a:cubicBezTo>
                  <a:cubicBezTo>
                    <a:pt x="15728079" y="45720"/>
                    <a:pt x="15821205" y="0"/>
                    <a:pt x="15935027" y="0"/>
                  </a:cubicBezTo>
                  <a:close/>
                  <a:moveTo>
                    <a:pt x="16762822" y="0"/>
                  </a:moveTo>
                  <a:cubicBezTo>
                    <a:pt x="16876643" y="0"/>
                    <a:pt x="16969770" y="45720"/>
                    <a:pt x="16969770" y="101600"/>
                  </a:cubicBezTo>
                  <a:cubicBezTo>
                    <a:pt x="16969770" y="157480"/>
                    <a:pt x="16876643" y="203200"/>
                    <a:pt x="16762822" y="203200"/>
                  </a:cubicBezTo>
                  <a:cubicBezTo>
                    <a:pt x="16648999" y="203200"/>
                    <a:pt x="16555873" y="157480"/>
                    <a:pt x="16555873" y="101600"/>
                  </a:cubicBezTo>
                  <a:cubicBezTo>
                    <a:pt x="16555873" y="45720"/>
                    <a:pt x="16648999" y="0"/>
                    <a:pt x="16762822" y="0"/>
                  </a:cubicBezTo>
                  <a:close/>
                </a:path>
              </a:pathLst>
            </a:custGeom>
            <a:solidFill>
              <a:srgbClr val="C7D0D8"/>
            </a:solidFill>
          </p:spPr>
        </p:sp>
      </p:grpSp>
      <p:grpSp>
        <p:nvGrpSpPr>
          <p:cNvPr id="27" name="Group 27"/>
          <p:cNvGrpSpPr/>
          <p:nvPr/>
        </p:nvGrpSpPr>
        <p:grpSpPr>
          <a:xfrm>
            <a:off x="7265478" y="4802231"/>
            <a:ext cx="280985" cy="3611132"/>
            <a:chOff x="0" y="0"/>
            <a:chExt cx="152400" cy="1958594"/>
          </a:xfrm>
        </p:grpSpPr>
        <p:sp>
          <p:nvSpPr>
            <p:cNvPr id="28" name="Freeform 28"/>
            <p:cNvSpPr/>
            <p:nvPr/>
          </p:nvSpPr>
          <p:spPr>
            <a:xfrm>
              <a:off x="0" y="0"/>
              <a:ext cx="152400" cy="1958594"/>
            </a:xfrm>
            <a:custGeom>
              <a:avLst/>
              <a:gdLst/>
              <a:ahLst/>
              <a:cxnLst/>
              <a:rect l="l" t="t" r="r" b="b"/>
              <a:pathLst>
                <a:path w="152400" h="1958594">
                  <a:moveTo>
                    <a:pt x="0" y="0"/>
                  </a:moveTo>
                  <a:lnTo>
                    <a:pt x="152400" y="0"/>
                  </a:lnTo>
                  <a:lnTo>
                    <a:pt x="152400" y="1958594"/>
                  </a:lnTo>
                  <a:lnTo>
                    <a:pt x="0" y="1958594"/>
                  </a:lnTo>
                  <a:close/>
                </a:path>
              </a:pathLst>
            </a:custGeom>
            <a:solidFill>
              <a:srgbClr val="2C92D5"/>
            </a:solidFill>
          </p:spPr>
        </p:sp>
      </p:grpSp>
      <p:grpSp>
        <p:nvGrpSpPr>
          <p:cNvPr id="29" name="Group 29"/>
          <p:cNvGrpSpPr/>
          <p:nvPr/>
        </p:nvGrpSpPr>
        <p:grpSpPr>
          <a:xfrm rot="5400000">
            <a:off x="8028336" y="6264545"/>
            <a:ext cx="5729737" cy="257774"/>
            <a:chOff x="0" y="0"/>
            <a:chExt cx="9194800" cy="812800"/>
          </a:xfrm>
        </p:grpSpPr>
        <p:sp>
          <p:nvSpPr>
            <p:cNvPr id="30" name="Freeform 30"/>
            <p:cNvSpPr/>
            <p:nvPr/>
          </p:nvSpPr>
          <p:spPr>
            <a:xfrm>
              <a:off x="475165" y="304800"/>
              <a:ext cx="16969771" cy="203200"/>
            </a:xfrm>
            <a:custGeom>
              <a:avLst/>
              <a:gdLst/>
              <a:ahLst/>
              <a:cxnLst/>
              <a:rect l="l" t="t" r="r" b="b"/>
              <a:pathLst>
                <a:path w="16969771" h="203200">
                  <a:moveTo>
                    <a:pt x="206948" y="0"/>
                  </a:moveTo>
                  <a:cubicBezTo>
                    <a:pt x="320770" y="0"/>
                    <a:pt x="413896" y="45720"/>
                    <a:pt x="413896" y="101600"/>
                  </a:cubicBezTo>
                  <a:cubicBezTo>
                    <a:pt x="413896" y="157480"/>
                    <a:pt x="320770" y="203200"/>
                    <a:pt x="206948" y="203200"/>
                  </a:cubicBezTo>
                  <a:cubicBezTo>
                    <a:pt x="93126" y="203200"/>
                    <a:pt x="0" y="157480"/>
                    <a:pt x="0" y="101600"/>
                  </a:cubicBezTo>
                  <a:cubicBezTo>
                    <a:pt x="0" y="45720"/>
                    <a:pt x="93126" y="0"/>
                    <a:pt x="206948" y="0"/>
                  </a:cubicBezTo>
                  <a:close/>
                  <a:moveTo>
                    <a:pt x="1034742" y="0"/>
                  </a:moveTo>
                  <a:cubicBezTo>
                    <a:pt x="1148563" y="0"/>
                    <a:pt x="1241690" y="45720"/>
                    <a:pt x="1241690" y="101600"/>
                  </a:cubicBezTo>
                  <a:cubicBezTo>
                    <a:pt x="1241690" y="157480"/>
                    <a:pt x="1148563" y="203200"/>
                    <a:pt x="1034742" y="203200"/>
                  </a:cubicBezTo>
                  <a:cubicBezTo>
                    <a:pt x="920920" y="203200"/>
                    <a:pt x="827793" y="157480"/>
                    <a:pt x="827793" y="101600"/>
                  </a:cubicBezTo>
                  <a:cubicBezTo>
                    <a:pt x="827793" y="45720"/>
                    <a:pt x="920920" y="0"/>
                    <a:pt x="1034742" y="0"/>
                  </a:cubicBezTo>
                  <a:close/>
                  <a:moveTo>
                    <a:pt x="1862535" y="0"/>
                  </a:moveTo>
                  <a:cubicBezTo>
                    <a:pt x="1976357" y="0"/>
                    <a:pt x="2069484" y="45720"/>
                    <a:pt x="2069484" y="101600"/>
                  </a:cubicBezTo>
                  <a:cubicBezTo>
                    <a:pt x="2069484" y="157480"/>
                    <a:pt x="1976357" y="203200"/>
                    <a:pt x="1862535" y="203200"/>
                  </a:cubicBezTo>
                  <a:cubicBezTo>
                    <a:pt x="1748714" y="203200"/>
                    <a:pt x="1655587" y="157480"/>
                    <a:pt x="1655587" y="101600"/>
                  </a:cubicBezTo>
                  <a:cubicBezTo>
                    <a:pt x="1655587" y="45720"/>
                    <a:pt x="1748714" y="0"/>
                    <a:pt x="1862535" y="0"/>
                  </a:cubicBezTo>
                  <a:close/>
                  <a:moveTo>
                    <a:pt x="2690329" y="0"/>
                  </a:moveTo>
                  <a:cubicBezTo>
                    <a:pt x="2804151" y="0"/>
                    <a:pt x="2897277" y="45720"/>
                    <a:pt x="2897277" y="101600"/>
                  </a:cubicBezTo>
                  <a:cubicBezTo>
                    <a:pt x="2897277" y="157480"/>
                    <a:pt x="2804151" y="203200"/>
                    <a:pt x="2690329" y="203200"/>
                  </a:cubicBezTo>
                  <a:cubicBezTo>
                    <a:pt x="2576507" y="203200"/>
                    <a:pt x="2483381" y="157480"/>
                    <a:pt x="2483381" y="101600"/>
                  </a:cubicBezTo>
                  <a:cubicBezTo>
                    <a:pt x="2483381" y="45720"/>
                    <a:pt x="2576507" y="0"/>
                    <a:pt x="2690329" y="0"/>
                  </a:cubicBezTo>
                  <a:close/>
                  <a:moveTo>
                    <a:pt x="3518123" y="0"/>
                  </a:moveTo>
                  <a:cubicBezTo>
                    <a:pt x="3631944" y="0"/>
                    <a:pt x="3725071" y="45720"/>
                    <a:pt x="3725071" y="101600"/>
                  </a:cubicBezTo>
                  <a:cubicBezTo>
                    <a:pt x="3725071" y="157480"/>
                    <a:pt x="3631944" y="203200"/>
                    <a:pt x="3518123" y="203200"/>
                  </a:cubicBezTo>
                  <a:cubicBezTo>
                    <a:pt x="3404301" y="203200"/>
                    <a:pt x="3311174" y="157480"/>
                    <a:pt x="3311174" y="101600"/>
                  </a:cubicBezTo>
                  <a:cubicBezTo>
                    <a:pt x="3311174" y="45720"/>
                    <a:pt x="3404301" y="0"/>
                    <a:pt x="3518123" y="0"/>
                  </a:cubicBezTo>
                  <a:close/>
                  <a:moveTo>
                    <a:pt x="4345916" y="0"/>
                  </a:moveTo>
                  <a:cubicBezTo>
                    <a:pt x="4459738" y="0"/>
                    <a:pt x="4552865" y="45720"/>
                    <a:pt x="4552865" y="101600"/>
                  </a:cubicBezTo>
                  <a:cubicBezTo>
                    <a:pt x="4552865" y="157480"/>
                    <a:pt x="4459738" y="203200"/>
                    <a:pt x="4345916" y="203200"/>
                  </a:cubicBezTo>
                  <a:cubicBezTo>
                    <a:pt x="4232095" y="203200"/>
                    <a:pt x="4138968" y="157480"/>
                    <a:pt x="4138968" y="101600"/>
                  </a:cubicBezTo>
                  <a:cubicBezTo>
                    <a:pt x="4138968" y="45720"/>
                    <a:pt x="4232095" y="0"/>
                    <a:pt x="4345916" y="0"/>
                  </a:cubicBezTo>
                  <a:close/>
                  <a:moveTo>
                    <a:pt x="5173710" y="0"/>
                  </a:moveTo>
                  <a:cubicBezTo>
                    <a:pt x="5287532" y="0"/>
                    <a:pt x="5380658" y="45720"/>
                    <a:pt x="5380658" y="101600"/>
                  </a:cubicBezTo>
                  <a:cubicBezTo>
                    <a:pt x="5380658" y="157480"/>
                    <a:pt x="5287532" y="203200"/>
                    <a:pt x="5173710" y="203200"/>
                  </a:cubicBezTo>
                  <a:cubicBezTo>
                    <a:pt x="5059888" y="203200"/>
                    <a:pt x="4966761" y="157480"/>
                    <a:pt x="4966761" y="101600"/>
                  </a:cubicBezTo>
                  <a:cubicBezTo>
                    <a:pt x="4966761" y="45720"/>
                    <a:pt x="5059888" y="0"/>
                    <a:pt x="5173710" y="0"/>
                  </a:cubicBezTo>
                  <a:close/>
                  <a:moveTo>
                    <a:pt x="6001504" y="0"/>
                  </a:moveTo>
                  <a:cubicBezTo>
                    <a:pt x="6115325" y="0"/>
                    <a:pt x="6208452" y="45720"/>
                    <a:pt x="6208452" y="101600"/>
                  </a:cubicBezTo>
                  <a:cubicBezTo>
                    <a:pt x="6208452" y="157480"/>
                    <a:pt x="6115325" y="203200"/>
                    <a:pt x="6001504" y="203200"/>
                  </a:cubicBezTo>
                  <a:cubicBezTo>
                    <a:pt x="5887682" y="203200"/>
                    <a:pt x="5794555" y="157480"/>
                    <a:pt x="5794555" y="101600"/>
                  </a:cubicBezTo>
                  <a:cubicBezTo>
                    <a:pt x="5794555" y="45720"/>
                    <a:pt x="5887682" y="0"/>
                    <a:pt x="6001504" y="0"/>
                  </a:cubicBezTo>
                  <a:close/>
                  <a:moveTo>
                    <a:pt x="6829297" y="0"/>
                  </a:moveTo>
                  <a:cubicBezTo>
                    <a:pt x="6943119" y="0"/>
                    <a:pt x="7036246" y="45720"/>
                    <a:pt x="7036246" y="101600"/>
                  </a:cubicBezTo>
                  <a:cubicBezTo>
                    <a:pt x="7036246" y="157480"/>
                    <a:pt x="6943119" y="203200"/>
                    <a:pt x="6829297" y="203200"/>
                  </a:cubicBezTo>
                  <a:cubicBezTo>
                    <a:pt x="6715476" y="203200"/>
                    <a:pt x="6622349" y="157480"/>
                    <a:pt x="6622349" y="101600"/>
                  </a:cubicBezTo>
                  <a:cubicBezTo>
                    <a:pt x="6622349" y="45720"/>
                    <a:pt x="6715476" y="0"/>
                    <a:pt x="6829297" y="0"/>
                  </a:cubicBezTo>
                  <a:close/>
                  <a:moveTo>
                    <a:pt x="7657091" y="0"/>
                  </a:moveTo>
                  <a:cubicBezTo>
                    <a:pt x="7770912" y="0"/>
                    <a:pt x="7864039" y="45720"/>
                    <a:pt x="7864039" y="101600"/>
                  </a:cubicBezTo>
                  <a:cubicBezTo>
                    <a:pt x="7864039" y="157480"/>
                    <a:pt x="7770912" y="203200"/>
                    <a:pt x="7657091" y="203200"/>
                  </a:cubicBezTo>
                  <a:cubicBezTo>
                    <a:pt x="7543270" y="203200"/>
                    <a:pt x="7450143" y="157480"/>
                    <a:pt x="7450143" y="101600"/>
                  </a:cubicBezTo>
                  <a:cubicBezTo>
                    <a:pt x="7450143" y="45720"/>
                    <a:pt x="7543270" y="0"/>
                    <a:pt x="7657091" y="0"/>
                  </a:cubicBezTo>
                  <a:close/>
                  <a:moveTo>
                    <a:pt x="8484884" y="0"/>
                  </a:moveTo>
                  <a:cubicBezTo>
                    <a:pt x="8598706" y="0"/>
                    <a:pt x="8691833" y="45720"/>
                    <a:pt x="8691833" y="101600"/>
                  </a:cubicBezTo>
                  <a:cubicBezTo>
                    <a:pt x="8691833" y="157480"/>
                    <a:pt x="8598706" y="203200"/>
                    <a:pt x="8484884" y="203200"/>
                  </a:cubicBezTo>
                  <a:cubicBezTo>
                    <a:pt x="8371063" y="203200"/>
                    <a:pt x="8277936" y="157480"/>
                    <a:pt x="8277936" y="101600"/>
                  </a:cubicBezTo>
                  <a:cubicBezTo>
                    <a:pt x="8277936" y="45720"/>
                    <a:pt x="8371063" y="0"/>
                    <a:pt x="8484884" y="0"/>
                  </a:cubicBezTo>
                  <a:close/>
                  <a:moveTo>
                    <a:pt x="9312678" y="0"/>
                  </a:moveTo>
                  <a:cubicBezTo>
                    <a:pt x="9426500" y="0"/>
                    <a:pt x="9519626" y="45720"/>
                    <a:pt x="9519626" y="101600"/>
                  </a:cubicBezTo>
                  <a:cubicBezTo>
                    <a:pt x="9519626" y="157480"/>
                    <a:pt x="9426500" y="203200"/>
                    <a:pt x="9312678" y="203200"/>
                  </a:cubicBezTo>
                  <a:cubicBezTo>
                    <a:pt x="9198857" y="203200"/>
                    <a:pt x="9105730" y="157480"/>
                    <a:pt x="9105730" y="101600"/>
                  </a:cubicBezTo>
                  <a:cubicBezTo>
                    <a:pt x="9105730" y="45720"/>
                    <a:pt x="9198857" y="0"/>
                    <a:pt x="9312678" y="0"/>
                  </a:cubicBezTo>
                  <a:close/>
                  <a:moveTo>
                    <a:pt x="10140472" y="0"/>
                  </a:moveTo>
                  <a:cubicBezTo>
                    <a:pt x="10254293" y="0"/>
                    <a:pt x="10347420" y="45720"/>
                    <a:pt x="10347420" y="101600"/>
                  </a:cubicBezTo>
                  <a:cubicBezTo>
                    <a:pt x="10347420" y="157480"/>
                    <a:pt x="10254293" y="203200"/>
                    <a:pt x="10140472" y="203200"/>
                  </a:cubicBezTo>
                  <a:cubicBezTo>
                    <a:pt x="10026651" y="203200"/>
                    <a:pt x="9933524" y="157480"/>
                    <a:pt x="9933524" y="101600"/>
                  </a:cubicBezTo>
                  <a:cubicBezTo>
                    <a:pt x="9933524" y="45720"/>
                    <a:pt x="10026651" y="0"/>
                    <a:pt x="10140472" y="0"/>
                  </a:cubicBezTo>
                  <a:close/>
                  <a:moveTo>
                    <a:pt x="10968265" y="0"/>
                  </a:moveTo>
                  <a:cubicBezTo>
                    <a:pt x="11082087" y="0"/>
                    <a:pt x="11175214" y="45720"/>
                    <a:pt x="11175214" y="101600"/>
                  </a:cubicBezTo>
                  <a:cubicBezTo>
                    <a:pt x="11175214" y="157480"/>
                    <a:pt x="11082087" y="203200"/>
                    <a:pt x="10968265" y="203200"/>
                  </a:cubicBezTo>
                  <a:cubicBezTo>
                    <a:pt x="10854444" y="203200"/>
                    <a:pt x="10761317" y="157480"/>
                    <a:pt x="10761317" y="101600"/>
                  </a:cubicBezTo>
                  <a:cubicBezTo>
                    <a:pt x="10761317" y="45720"/>
                    <a:pt x="10854444" y="0"/>
                    <a:pt x="10968265" y="0"/>
                  </a:cubicBezTo>
                  <a:close/>
                  <a:moveTo>
                    <a:pt x="11796059" y="0"/>
                  </a:moveTo>
                  <a:cubicBezTo>
                    <a:pt x="11909881" y="0"/>
                    <a:pt x="12003007" y="45720"/>
                    <a:pt x="12003007" y="101600"/>
                  </a:cubicBezTo>
                  <a:cubicBezTo>
                    <a:pt x="12003007" y="157480"/>
                    <a:pt x="11909881" y="203200"/>
                    <a:pt x="11796059" y="203200"/>
                  </a:cubicBezTo>
                  <a:cubicBezTo>
                    <a:pt x="11682238" y="203200"/>
                    <a:pt x="11589111" y="157480"/>
                    <a:pt x="11589111" y="101600"/>
                  </a:cubicBezTo>
                  <a:cubicBezTo>
                    <a:pt x="11589111" y="45720"/>
                    <a:pt x="11682238" y="0"/>
                    <a:pt x="11796059" y="0"/>
                  </a:cubicBezTo>
                  <a:close/>
                  <a:moveTo>
                    <a:pt x="12623853" y="0"/>
                  </a:moveTo>
                  <a:cubicBezTo>
                    <a:pt x="12737675" y="0"/>
                    <a:pt x="12830801" y="45720"/>
                    <a:pt x="12830801" y="101600"/>
                  </a:cubicBezTo>
                  <a:cubicBezTo>
                    <a:pt x="12830801" y="157480"/>
                    <a:pt x="12737675" y="203200"/>
                    <a:pt x="12623853" y="203200"/>
                  </a:cubicBezTo>
                  <a:cubicBezTo>
                    <a:pt x="12510032" y="203200"/>
                    <a:pt x="12416905" y="157480"/>
                    <a:pt x="12416905" y="101600"/>
                  </a:cubicBezTo>
                  <a:cubicBezTo>
                    <a:pt x="12416905" y="45720"/>
                    <a:pt x="12510031" y="0"/>
                    <a:pt x="12623853" y="0"/>
                  </a:cubicBezTo>
                  <a:close/>
                  <a:moveTo>
                    <a:pt x="13451647" y="0"/>
                  </a:moveTo>
                  <a:cubicBezTo>
                    <a:pt x="13565468" y="0"/>
                    <a:pt x="13658596" y="45720"/>
                    <a:pt x="13658596" y="101600"/>
                  </a:cubicBezTo>
                  <a:cubicBezTo>
                    <a:pt x="13658596" y="157480"/>
                    <a:pt x="13565468" y="203200"/>
                    <a:pt x="13451647" y="203200"/>
                  </a:cubicBezTo>
                  <a:cubicBezTo>
                    <a:pt x="13337824" y="203200"/>
                    <a:pt x="13244698" y="157480"/>
                    <a:pt x="13244698" y="101600"/>
                  </a:cubicBezTo>
                  <a:cubicBezTo>
                    <a:pt x="13244698" y="45720"/>
                    <a:pt x="13337824" y="0"/>
                    <a:pt x="13451647" y="0"/>
                  </a:cubicBezTo>
                  <a:close/>
                  <a:moveTo>
                    <a:pt x="14279440" y="0"/>
                  </a:moveTo>
                  <a:cubicBezTo>
                    <a:pt x="14393262" y="0"/>
                    <a:pt x="14486388" y="45720"/>
                    <a:pt x="14486388" y="101600"/>
                  </a:cubicBezTo>
                  <a:cubicBezTo>
                    <a:pt x="14486388" y="157480"/>
                    <a:pt x="14393262" y="203200"/>
                    <a:pt x="14279440" y="203200"/>
                  </a:cubicBezTo>
                  <a:cubicBezTo>
                    <a:pt x="14165619" y="203200"/>
                    <a:pt x="14072491" y="157480"/>
                    <a:pt x="14072491" y="101600"/>
                  </a:cubicBezTo>
                  <a:cubicBezTo>
                    <a:pt x="14072491" y="45720"/>
                    <a:pt x="14165617" y="0"/>
                    <a:pt x="14279440" y="0"/>
                  </a:cubicBezTo>
                  <a:close/>
                  <a:moveTo>
                    <a:pt x="15107234" y="0"/>
                  </a:moveTo>
                  <a:cubicBezTo>
                    <a:pt x="15221055" y="0"/>
                    <a:pt x="15314183" y="45720"/>
                    <a:pt x="15314183" y="101600"/>
                  </a:cubicBezTo>
                  <a:cubicBezTo>
                    <a:pt x="15314183" y="157480"/>
                    <a:pt x="15221055" y="203200"/>
                    <a:pt x="15107234" y="203200"/>
                  </a:cubicBezTo>
                  <a:cubicBezTo>
                    <a:pt x="14993412" y="203200"/>
                    <a:pt x="14900286" y="157480"/>
                    <a:pt x="14900286" y="101600"/>
                  </a:cubicBezTo>
                  <a:cubicBezTo>
                    <a:pt x="14900286" y="45720"/>
                    <a:pt x="14993412" y="0"/>
                    <a:pt x="15107234" y="0"/>
                  </a:cubicBezTo>
                  <a:close/>
                  <a:moveTo>
                    <a:pt x="15935027" y="0"/>
                  </a:moveTo>
                  <a:cubicBezTo>
                    <a:pt x="16048850" y="0"/>
                    <a:pt x="16141976" y="45720"/>
                    <a:pt x="16141976" y="101600"/>
                  </a:cubicBezTo>
                  <a:cubicBezTo>
                    <a:pt x="16141976" y="157480"/>
                    <a:pt x="16048850" y="203200"/>
                    <a:pt x="15935027" y="203200"/>
                  </a:cubicBezTo>
                  <a:cubicBezTo>
                    <a:pt x="15821206" y="203200"/>
                    <a:pt x="15728079" y="157480"/>
                    <a:pt x="15728079" y="101600"/>
                  </a:cubicBezTo>
                  <a:cubicBezTo>
                    <a:pt x="15728079" y="45720"/>
                    <a:pt x="15821205" y="0"/>
                    <a:pt x="15935027" y="0"/>
                  </a:cubicBezTo>
                  <a:close/>
                  <a:moveTo>
                    <a:pt x="16762822" y="0"/>
                  </a:moveTo>
                  <a:cubicBezTo>
                    <a:pt x="16876643" y="0"/>
                    <a:pt x="16969770" y="45720"/>
                    <a:pt x="16969770" y="101600"/>
                  </a:cubicBezTo>
                  <a:cubicBezTo>
                    <a:pt x="16969770" y="157480"/>
                    <a:pt x="16876643" y="203200"/>
                    <a:pt x="16762822" y="203200"/>
                  </a:cubicBezTo>
                  <a:cubicBezTo>
                    <a:pt x="16648999" y="203200"/>
                    <a:pt x="16555873" y="157480"/>
                    <a:pt x="16555873" y="101600"/>
                  </a:cubicBezTo>
                  <a:cubicBezTo>
                    <a:pt x="16555873" y="45720"/>
                    <a:pt x="16648999" y="0"/>
                    <a:pt x="16762822" y="0"/>
                  </a:cubicBezTo>
                  <a:close/>
                </a:path>
              </a:pathLst>
            </a:custGeom>
            <a:solidFill>
              <a:srgbClr val="C7D0D8"/>
            </a:solidFill>
          </p:spPr>
        </p:sp>
      </p:grpSp>
      <p:grpSp>
        <p:nvGrpSpPr>
          <p:cNvPr id="31" name="Group 31"/>
          <p:cNvGrpSpPr/>
          <p:nvPr/>
        </p:nvGrpSpPr>
        <p:grpSpPr>
          <a:xfrm>
            <a:off x="10752712" y="5726675"/>
            <a:ext cx="280985" cy="1825402"/>
            <a:chOff x="0" y="0"/>
            <a:chExt cx="152400" cy="990055"/>
          </a:xfrm>
        </p:grpSpPr>
        <p:sp>
          <p:nvSpPr>
            <p:cNvPr id="32" name="Freeform 32"/>
            <p:cNvSpPr/>
            <p:nvPr/>
          </p:nvSpPr>
          <p:spPr>
            <a:xfrm>
              <a:off x="0" y="0"/>
              <a:ext cx="152400" cy="990055"/>
            </a:xfrm>
            <a:custGeom>
              <a:avLst/>
              <a:gdLst/>
              <a:ahLst/>
              <a:cxnLst/>
              <a:rect l="l" t="t" r="r" b="b"/>
              <a:pathLst>
                <a:path w="152400" h="990055">
                  <a:moveTo>
                    <a:pt x="0" y="0"/>
                  </a:moveTo>
                  <a:lnTo>
                    <a:pt x="152400" y="0"/>
                  </a:lnTo>
                  <a:lnTo>
                    <a:pt x="152400" y="990055"/>
                  </a:lnTo>
                  <a:lnTo>
                    <a:pt x="0" y="990055"/>
                  </a:lnTo>
                  <a:close/>
                </a:path>
              </a:pathLst>
            </a:custGeom>
            <a:solidFill>
              <a:srgbClr val="2C92D5"/>
            </a:solidFill>
          </p:spPr>
        </p:sp>
      </p:grpSp>
      <p:grpSp>
        <p:nvGrpSpPr>
          <p:cNvPr id="33" name="Group 33"/>
          <p:cNvGrpSpPr/>
          <p:nvPr/>
        </p:nvGrpSpPr>
        <p:grpSpPr>
          <a:xfrm rot="5400000">
            <a:off x="11519657" y="6264545"/>
            <a:ext cx="5729737" cy="257774"/>
            <a:chOff x="0" y="0"/>
            <a:chExt cx="9194800" cy="812800"/>
          </a:xfrm>
        </p:grpSpPr>
        <p:sp>
          <p:nvSpPr>
            <p:cNvPr id="34" name="Freeform 34"/>
            <p:cNvSpPr/>
            <p:nvPr/>
          </p:nvSpPr>
          <p:spPr>
            <a:xfrm>
              <a:off x="475165" y="304800"/>
              <a:ext cx="16969771" cy="203200"/>
            </a:xfrm>
            <a:custGeom>
              <a:avLst/>
              <a:gdLst/>
              <a:ahLst/>
              <a:cxnLst/>
              <a:rect l="l" t="t" r="r" b="b"/>
              <a:pathLst>
                <a:path w="16969771" h="203200">
                  <a:moveTo>
                    <a:pt x="206948" y="0"/>
                  </a:moveTo>
                  <a:cubicBezTo>
                    <a:pt x="320770" y="0"/>
                    <a:pt x="413896" y="45720"/>
                    <a:pt x="413896" y="101600"/>
                  </a:cubicBezTo>
                  <a:cubicBezTo>
                    <a:pt x="413896" y="157480"/>
                    <a:pt x="320770" y="203200"/>
                    <a:pt x="206948" y="203200"/>
                  </a:cubicBezTo>
                  <a:cubicBezTo>
                    <a:pt x="93126" y="203200"/>
                    <a:pt x="0" y="157480"/>
                    <a:pt x="0" y="101600"/>
                  </a:cubicBezTo>
                  <a:cubicBezTo>
                    <a:pt x="0" y="45720"/>
                    <a:pt x="93126" y="0"/>
                    <a:pt x="206948" y="0"/>
                  </a:cubicBezTo>
                  <a:close/>
                  <a:moveTo>
                    <a:pt x="1034742" y="0"/>
                  </a:moveTo>
                  <a:cubicBezTo>
                    <a:pt x="1148563" y="0"/>
                    <a:pt x="1241690" y="45720"/>
                    <a:pt x="1241690" y="101600"/>
                  </a:cubicBezTo>
                  <a:cubicBezTo>
                    <a:pt x="1241690" y="157480"/>
                    <a:pt x="1148563" y="203200"/>
                    <a:pt x="1034742" y="203200"/>
                  </a:cubicBezTo>
                  <a:cubicBezTo>
                    <a:pt x="920920" y="203200"/>
                    <a:pt x="827793" y="157480"/>
                    <a:pt x="827793" y="101600"/>
                  </a:cubicBezTo>
                  <a:cubicBezTo>
                    <a:pt x="827793" y="45720"/>
                    <a:pt x="920920" y="0"/>
                    <a:pt x="1034742" y="0"/>
                  </a:cubicBezTo>
                  <a:close/>
                  <a:moveTo>
                    <a:pt x="1862535" y="0"/>
                  </a:moveTo>
                  <a:cubicBezTo>
                    <a:pt x="1976357" y="0"/>
                    <a:pt x="2069484" y="45720"/>
                    <a:pt x="2069484" y="101600"/>
                  </a:cubicBezTo>
                  <a:cubicBezTo>
                    <a:pt x="2069484" y="157480"/>
                    <a:pt x="1976357" y="203200"/>
                    <a:pt x="1862535" y="203200"/>
                  </a:cubicBezTo>
                  <a:cubicBezTo>
                    <a:pt x="1748714" y="203200"/>
                    <a:pt x="1655587" y="157480"/>
                    <a:pt x="1655587" y="101600"/>
                  </a:cubicBezTo>
                  <a:cubicBezTo>
                    <a:pt x="1655587" y="45720"/>
                    <a:pt x="1748714" y="0"/>
                    <a:pt x="1862535" y="0"/>
                  </a:cubicBezTo>
                  <a:close/>
                  <a:moveTo>
                    <a:pt x="2690329" y="0"/>
                  </a:moveTo>
                  <a:cubicBezTo>
                    <a:pt x="2804151" y="0"/>
                    <a:pt x="2897277" y="45720"/>
                    <a:pt x="2897277" y="101600"/>
                  </a:cubicBezTo>
                  <a:cubicBezTo>
                    <a:pt x="2897277" y="157480"/>
                    <a:pt x="2804151" y="203200"/>
                    <a:pt x="2690329" y="203200"/>
                  </a:cubicBezTo>
                  <a:cubicBezTo>
                    <a:pt x="2576507" y="203200"/>
                    <a:pt x="2483381" y="157480"/>
                    <a:pt x="2483381" y="101600"/>
                  </a:cubicBezTo>
                  <a:cubicBezTo>
                    <a:pt x="2483381" y="45720"/>
                    <a:pt x="2576507" y="0"/>
                    <a:pt x="2690329" y="0"/>
                  </a:cubicBezTo>
                  <a:close/>
                  <a:moveTo>
                    <a:pt x="3518123" y="0"/>
                  </a:moveTo>
                  <a:cubicBezTo>
                    <a:pt x="3631944" y="0"/>
                    <a:pt x="3725071" y="45720"/>
                    <a:pt x="3725071" y="101600"/>
                  </a:cubicBezTo>
                  <a:cubicBezTo>
                    <a:pt x="3725071" y="157480"/>
                    <a:pt x="3631944" y="203200"/>
                    <a:pt x="3518123" y="203200"/>
                  </a:cubicBezTo>
                  <a:cubicBezTo>
                    <a:pt x="3404301" y="203200"/>
                    <a:pt x="3311174" y="157480"/>
                    <a:pt x="3311174" y="101600"/>
                  </a:cubicBezTo>
                  <a:cubicBezTo>
                    <a:pt x="3311174" y="45720"/>
                    <a:pt x="3404301" y="0"/>
                    <a:pt x="3518123" y="0"/>
                  </a:cubicBezTo>
                  <a:close/>
                  <a:moveTo>
                    <a:pt x="4345916" y="0"/>
                  </a:moveTo>
                  <a:cubicBezTo>
                    <a:pt x="4459738" y="0"/>
                    <a:pt x="4552865" y="45720"/>
                    <a:pt x="4552865" y="101600"/>
                  </a:cubicBezTo>
                  <a:cubicBezTo>
                    <a:pt x="4552865" y="157480"/>
                    <a:pt x="4459738" y="203200"/>
                    <a:pt x="4345916" y="203200"/>
                  </a:cubicBezTo>
                  <a:cubicBezTo>
                    <a:pt x="4232095" y="203200"/>
                    <a:pt x="4138968" y="157480"/>
                    <a:pt x="4138968" y="101600"/>
                  </a:cubicBezTo>
                  <a:cubicBezTo>
                    <a:pt x="4138968" y="45720"/>
                    <a:pt x="4232095" y="0"/>
                    <a:pt x="4345916" y="0"/>
                  </a:cubicBezTo>
                  <a:close/>
                  <a:moveTo>
                    <a:pt x="5173710" y="0"/>
                  </a:moveTo>
                  <a:cubicBezTo>
                    <a:pt x="5287532" y="0"/>
                    <a:pt x="5380658" y="45720"/>
                    <a:pt x="5380658" y="101600"/>
                  </a:cubicBezTo>
                  <a:cubicBezTo>
                    <a:pt x="5380658" y="157480"/>
                    <a:pt x="5287532" y="203200"/>
                    <a:pt x="5173710" y="203200"/>
                  </a:cubicBezTo>
                  <a:cubicBezTo>
                    <a:pt x="5059888" y="203200"/>
                    <a:pt x="4966761" y="157480"/>
                    <a:pt x="4966761" y="101600"/>
                  </a:cubicBezTo>
                  <a:cubicBezTo>
                    <a:pt x="4966761" y="45720"/>
                    <a:pt x="5059888" y="0"/>
                    <a:pt x="5173710" y="0"/>
                  </a:cubicBezTo>
                  <a:close/>
                  <a:moveTo>
                    <a:pt x="6001504" y="0"/>
                  </a:moveTo>
                  <a:cubicBezTo>
                    <a:pt x="6115325" y="0"/>
                    <a:pt x="6208452" y="45720"/>
                    <a:pt x="6208452" y="101600"/>
                  </a:cubicBezTo>
                  <a:cubicBezTo>
                    <a:pt x="6208452" y="157480"/>
                    <a:pt x="6115325" y="203200"/>
                    <a:pt x="6001504" y="203200"/>
                  </a:cubicBezTo>
                  <a:cubicBezTo>
                    <a:pt x="5887682" y="203200"/>
                    <a:pt x="5794555" y="157480"/>
                    <a:pt x="5794555" y="101600"/>
                  </a:cubicBezTo>
                  <a:cubicBezTo>
                    <a:pt x="5794555" y="45720"/>
                    <a:pt x="5887682" y="0"/>
                    <a:pt x="6001504" y="0"/>
                  </a:cubicBezTo>
                  <a:close/>
                  <a:moveTo>
                    <a:pt x="6829297" y="0"/>
                  </a:moveTo>
                  <a:cubicBezTo>
                    <a:pt x="6943119" y="0"/>
                    <a:pt x="7036246" y="45720"/>
                    <a:pt x="7036246" y="101600"/>
                  </a:cubicBezTo>
                  <a:cubicBezTo>
                    <a:pt x="7036246" y="157480"/>
                    <a:pt x="6943119" y="203200"/>
                    <a:pt x="6829297" y="203200"/>
                  </a:cubicBezTo>
                  <a:cubicBezTo>
                    <a:pt x="6715476" y="203200"/>
                    <a:pt x="6622349" y="157480"/>
                    <a:pt x="6622349" y="101600"/>
                  </a:cubicBezTo>
                  <a:cubicBezTo>
                    <a:pt x="6622349" y="45720"/>
                    <a:pt x="6715476" y="0"/>
                    <a:pt x="6829297" y="0"/>
                  </a:cubicBezTo>
                  <a:close/>
                  <a:moveTo>
                    <a:pt x="7657091" y="0"/>
                  </a:moveTo>
                  <a:cubicBezTo>
                    <a:pt x="7770912" y="0"/>
                    <a:pt x="7864039" y="45720"/>
                    <a:pt x="7864039" y="101600"/>
                  </a:cubicBezTo>
                  <a:cubicBezTo>
                    <a:pt x="7864039" y="157480"/>
                    <a:pt x="7770912" y="203200"/>
                    <a:pt x="7657091" y="203200"/>
                  </a:cubicBezTo>
                  <a:cubicBezTo>
                    <a:pt x="7543270" y="203200"/>
                    <a:pt x="7450143" y="157480"/>
                    <a:pt x="7450143" y="101600"/>
                  </a:cubicBezTo>
                  <a:cubicBezTo>
                    <a:pt x="7450143" y="45720"/>
                    <a:pt x="7543270" y="0"/>
                    <a:pt x="7657091" y="0"/>
                  </a:cubicBezTo>
                  <a:close/>
                  <a:moveTo>
                    <a:pt x="8484884" y="0"/>
                  </a:moveTo>
                  <a:cubicBezTo>
                    <a:pt x="8598706" y="0"/>
                    <a:pt x="8691833" y="45720"/>
                    <a:pt x="8691833" y="101600"/>
                  </a:cubicBezTo>
                  <a:cubicBezTo>
                    <a:pt x="8691833" y="157480"/>
                    <a:pt x="8598706" y="203200"/>
                    <a:pt x="8484884" y="203200"/>
                  </a:cubicBezTo>
                  <a:cubicBezTo>
                    <a:pt x="8371063" y="203200"/>
                    <a:pt x="8277936" y="157480"/>
                    <a:pt x="8277936" y="101600"/>
                  </a:cubicBezTo>
                  <a:cubicBezTo>
                    <a:pt x="8277936" y="45720"/>
                    <a:pt x="8371063" y="0"/>
                    <a:pt x="8484884" y="0"/>
                  </a:cubicBezTo>
                  <a:close/>
                  <a:moveTo>
                    <a:pt x="9312678" y="0"/>
                  </a:moveTo>
                  <a:cubicBezTo>
                    <a:pt x="9426500" y="0"/>
                    <a:pt x="9519626" y="45720"/>
                    <a:pt x="9519626" y="101600"/>
                  </a:cubicBezTo>
                  <a:cubicBezTo>
                    <a:pt x="9519626" y="157480"/>
                    <a:pt x="9426500" y="203200"/>
                    <a:pt x="9312678" y="203200"/>
                  </a:cubicBezTo>
                  <a:cubicBezTo>
                    <a:pt x="9198857" y="203200"/>
                    <a:pt x="9105730" y="157480"/>
                    <a:pt x="9105730" y="101600"/>
                  </a:cubicBezTo>
                  <a:cubicBezTo>
                    <a:pt x="9105730" y="45720"/>
                    <a:pt x="9198857" y="0"/>
                    <a:pt x="9312678" y="0"/>
                  </a:cubicBezTo>
                  <a:close/>
                  <a:moveTo>
                    <a:pt x="10140472" y="0"/>
                  </a:moveTo>
                  <a:cubicBezTo>
                    <a:pt x="10254293" y="0"/>
                    <a:pt x="10347420" y="45720"/>
                    <a:pt x="10347420" y="101600"/>
                  </a:cubicBezTo>
                  <a:cubicBezTo>
                    <a:pt x="10347420" y="157480"/>
                    <a:pt x="10254293" y="203200"/>
                    <a:pt x="10140472" y="203200"/>
                  </a:cubicBezTo>
                  <a:cubicBezTo>
                    <a:pt x="10026651" y="203200"/>
                    <a:pt x="9933524" y="157480"/>
                    <a:pt x="9933524" y="101600"/>
                  </a:cubicBezTo>
                  <a:cubicBezTo>
                    <a:pt x="9933524" y="45720"/>
                    <a:pt x="10026651" y="0"/>
                    <a:pt x="10140472" y="0"/>
                  </a:cubicBezTo>
                  <a:close/>
                  <a:moveTo>
                    <a:pt x="10968265" y="0"/>
                  </a:moveTo>
                  <a:cubicBezTo>
                    <a:pt x="11082087" y="0"/>
                    <a:pt x="11175214" y="45720"/>
                    <a:pt x="11175214" y="101600"/>
                  </a:cubicBezTo>
                  <a:cubicBezTo>
                    <a:pt x="11175214" y="157480"/>
                    <a:pt x="11082087" y="203200"/>
                    <a:pt x="10968265" y="203200"/>
                  </a:cubicBezTo>
                  <a:cubicBezTo>
                    <a:pt x="10854444" y="203200"/>
                    <a:pt x="10761317" y="157480"/>
                    <a:pt x="10761317" y="101600"/>
                  </a:cubicBezTo>
                  <a:cubicBezTo>
                    <a:pt x="10761317" y="45720"/>
                    <a:pt x="10854444" y="0"/>
                    <a:pt x="10968265" y="0"/>
                  </a:cubicBezTo>
                  <a:close/>
                  <a:moveTo>
                    <a:pt x="11796059" y="0"/>
                  </a:moveTo>
                  <a:cubicBezTo>
                    <a:pt x="11909881" y="0"/>
                    <a:pt x="12003007" y="45720"/>
                    <a:pt x="12003007" y="101600"/>
                  </a:cubicBezTo>
                  <a:cubicBezTo>
                    <a:pt x="12003007" y="157480"/>
                    <a:pt x="11909881" y="203200"/>
                    <a:pt x="11796059" y="203200"/>
                  </a:cubicBezTo>
                  <a:cubicBezTo>
                    <a:pt x="11682238" y="203200"/>
                    <a:pt x="11589111" y="157480"/>
                    <a:pt x="11589111" y="101600"/>
                  </a:cubicBezTo>
                  <a:cubicBezTo>
                    <a:pt x="11589111" y="45720"/>
                    <a:pt x="11682238" y="0"/>
                    <a:pt x="11796059" y="0"/>
                  </a:cubicBezTo>
                  <a:close/>
                  <a:moveTo>
                    <a:pt x="12623853" y="0"/>
                  </a:moveTo>
                  <a:cubicBezTo>
                    <a:pt x="12737675" y="0"/>
                    <a:pt x="12830801" y="45720"/>
                    <a:pt x="12830801" y="101600"/>
                  </a:cubicBezTo>
                  <a:cubicBezTo>
                    <a:pt x="12830801" y="157480"/>
                    <a:pt x="12737675" y="203200"/>
                    <a:pt x="12623853" y="203200"/>
                  </a:cubicBezTo>
                  <a:cubicBezTo>
                    <a:pt x="12510032" y="203200"/>
                    <a:pt x="12416905" y="157480"/>
                    <a:pt x="12416905" y="101600"/>
                  </a:cubicBezTo>
                  <a:cubicBezTo>
                    <a:pt x="12416905" y="45720"/>
                    <a:pt x="12510031" y="0"/>
                    <a:pt x="12623853" y="0"/>
                  </a:cubicBezTo>
                  <a:close/>
                  <a:moveTo>
                    <a:pt x="13451647" y="0"/>
                  </a:moveTo>
                  <a:cubicBezTo>
                    <a:pt x="13565468" y="0"/>
                    <a:pt x="13658596" y="45720"/>
                    <a:pt x="13658596" y="101600"/>
                  </a:cubicBezTo>
                  <a:cubicBezTo>
                    <a:pt x="13658596" y="157480"/>
                    <a:pt x="13565468" y="203200"/>
                    <a:pt x="13451647" y="203200"/>
                  </a:cubicBezTo>
                  <a:cubicBezTo>
                    <a:pt x="13337824" y="203200"/>
                    <a:pt x="13244698" y="157480"/>
                    <a:pt x="13244698" y="101600"/>
                  </a:cubicBezTo>
                  <a:cubicBezTo>
                    <a:pt x="13244698" y="45720"/>
                    <a:pt x="13337824" y="0"/>
                    <a:pt x="13451647" y="0"/>
                  </a:cubicBezTo>
                  <a:close/>
                  <a:moveTo>
                    <a:pt x="14279440" y="0"/>
                  </a:moveTo>
                  <a:cubicBezTo>
                    <a:pt x="14393262" y="0"/>
                    <a:pt x="14486388" y="45720"/>
                    <a:pt x="14486388" y="101600"/>
                  </a:cubicBezTo>
                  <a:cubicBezTo>
                    <a:pt x="14486388" y="157480"/>
                    <a:pt x="14393262" y="203200"/>
                    <a:pt x="14279440" y="203200"/>
                  </a:cubicBezTo>
                  <a:cubicBezTo>
                    <a:pt x="14165619" y="203200"/>
                    <a:pt x="14072491" y="157480"/>
                    <a:pt x="14072491" y="101600"/>
                  </a:cubicBezTo>
                  <a:cubicBezTo>
                    <a:pt x="14072491" y="45720"/>
                    <a:pt x="14165617" y="0"/>
                    <a:pt x="14279440" y="0"/>
                  </a:cubicBezTo>
                  <a:close/>
                  <a:moveTo>
                    <a:pt x="15107234" y="0"/>
                  </a:moveTo>
                  <a:cubicBezTo>
                    <a:pt x="15221055" y="0"/>
                    <a:pt x="15314183" y="45720"/>
                    <a:pt x="15314183" y="101600"/>
                  </a:cubicBezTo>
                  <a:cubicBezTo>
                    <a:pt x="15314183" y="157480"/>
                    <a:pt x="15221055" y="203200"/>
                    <a:pt x="15107234" y="203200"/>
                  </a:cubicBezTo>
                  <a:cubicBezTo>
                    <a:pt x="14993412" y="203200"/>
                    <a:pt x="14900286" y="157480"/>
                    <a:pt x="14900286" y="101600"/>
                  </a:cubicBezTo>
                  <a:cubicBezTo>
                    <a:pt x="14900286" y="45720"/>
                    <a:pt x="14993412" y="0"/>
                    <a:pt x="15107234" y="0"/>
                  </a:cubicBezTo>
                  <a:close/>
                  <a:moveTo>
                    <a:pt x="15935027" y="0"/>
                  </a:moveTo>
                  <a:cubicBezTo>
                    <a:pt x="16048850" y="0"/>
                    <a:pt x="16141976" y="45720"/>
                    <a:pt x="16141976" y="101600"/>
                  </a:cubicBezTo>
                  <a:cubicBezTo>
                    <a:pt x="16141976" y="157480"/>
                    <a:pt x="16048850" y="203200"/>
                    <a:pt x="15935027" y="203200"/>
                  </a:cubicBezTo>
                  <a:cubicBezTo>
                    <a:pt x="15821206" y="203200"/>
                    <a:pt x="15728079" y="157480"/>
                    <a:pt x="15728079" y="101600"/>
                  </a:cubicBezTo>
                  <a:cubicBezTo>
                    <a:pt x="15728079" y="45720"/>
                    <a:pt x="15821205" y="0"/>
                    <a:pt x="15935027" y="0"/>
                  </a:cubicBezTo>
                  <a:close/>
                  <a:moveTo>
                    <a:pt x="16762822" y="0"/>
                  </a:moveTo>
                  <a:cubicBezTo>
                    <a:pt x="16876643" y="0"/>
                    <a:pt x="16969770" y="45720"/>
                    <a:pt x="16969770" y="101600"/>
                  </a:cubicBezTo>
                  <a:cubicBezTo>
                    <a:pt x="16969770" y="157480"/>
                    <a:pt x="16876643" y="203200"/>
                    <a:pt x="16762822" y="203200"/>
                  </a:cubicBezTo>
                  <a:cubicBezTo>
                    <a:pt x="16648999" y="203200"/>
                    <a:pt x="16555873" y="157480"/>
                    <a:pt x="16555873" y="101600"/>
                  </a:cubicBezTo>
                  <a:cubicBezTo>
                    <a:pt x="16555873" y="45720"/>
                    <a:pt x="16648999" y="0"/>
                    <a:pt x="16762822" y="0"/>
                  </a:cubicBezTo>
                  <a:close/>
                </a:path>
              </a:pathLst>
            </a:custGeom>
            <a:solidFill>
              <a:srgbClr val="C7D0D8"/>
            </a:solidFill>
          </p:spPr>
        </p:sp>
      </p:grpSp>
      <p:grpSp>
        <p:nvGrpSpPr>
          <p:cNvPr id="35" name="Group 35"/>
          <p:cNvGrpSpPr/>
          <p:nvPr/>
        </p:nvGrpSpPr>
        <p:grpSpPr>
          <a:xfrm>
            <a:off x="14244033" y="6291394"/>
            <a:ext cx="280985" cy="680703"/>
            <a:chOff x="0" y="0"/>
            <a:chExt cx="152400" cy="369197"/>
          </a:xfrm>
        </p:grpSpPr>
        <p:sp>
          <p:nvSpPr>
            <p:cNvPr id="36" name="Freeform 36"/>
            <p:cNvSpPr/>
            <p:nvPr/>
          </p:nvSpPr>
          <p:spPr>
            <a:xfrm>
              <a:off x="0" y="0"/>
              <a:ext cx="152400" cy="369197"/>
            </a:xfrm>
            <a:custGeom>
              <a:avLst/>
              <a:gdLst/>
              <a:ahLst/>
              <a:cxnLst/>
              <a:rect l="l" t="t" r="r" b="b"/>
              <a:pathLst>
                <a:path w="152400" h="369197">
                  <a:moveTo>
                    <a:pt x="0" y="0"/>
                  </a:moveTo>
                  <a:lnTo>
                    <a:pt x="152400" y="0"/>
                  </a:lnTo>
                  <a:lnTo>
                    <a:pt x="152400" y="369197"/>
                  </a:lnTo>
                  <a:lnTo>
                    <a:pt x="0" y="369197"/>
                  </a:lnTo>
                  <a:close/>
                </a:path>
              </a:pathLst>
            </a:custGeom>
            <a:solidFill>
              <a:srgbClr val="2C92D5"/>
            </a:solidFill>
          </p:spPr>
        </p:sp>
      </p:grpSp>
      <p:grpSp>
        <p:nvGrpSpPr>
          <p:cNvPr id="37" name="Group 37"/>
          <p:cNvGrpSpPr/>
          <p:nvPr/>
        </p:nvGrpSpPr>
        <p:grpSpPr>
          <a:xfrm>
            <a:off x="4184460" y="4939133"/>
            <a:ext cx="3081018" cy="385051"/>
            <a:chOff x="0" y="0"/>
            <a:chExt cx="3434764" cy="429260"/>
          </a:xfrm>
        </p:grpSpPr>
        <p:sp>
          <p:nvSpPr>
            <p:cNvPr id="38" name="Freeform 38"/>
            <p:cNvSpPr/>
            <p:nvPr/>
          </p:nvSpPr>
          <p:spPr>
            <a:xfrm>
              <a:off x="0" y="-5080"/>
              <a:ext cx="3434764" cy="434340"/>
            </a:xfrm>
            <a:custGeom>
              <a:avLst/>
              <a:gdLst/>
              <a:ahLst/>
              <a:cxnLst/>
              <a:rect l="l" t="t" r="r" b="b"/>
              <a:pathLst>
                <a:path w="3434764" h="434340">
                  <a:moveTo>
                    <a:pt x="3416984" y="187960"/>
                  </a:moveTo>
                  <a:lnTo>
                    <a:pt x="3155364" y="11430"/>
                  </a:lnTo>
                  <a:cubicBezTo>
                    <a:pt x="3137584" y="0"/>
                    <a:pt x="3114724" y="3810"/>
                    <a:pt x="3102024" y="21590"/>
                  </a:cubicBezTo>
                  <a:cubicBezTo>
                    <a:pt x="3090594" y="39370"/>
                    <a:pt x="3094404" y="62230"/>
                    <a:pt x="3112184" y="74930"/>
                  </a:cubicBezTo>
                  <a:lnTo>
                    <a:pt x="3270934" y="181610"/>
                  </a:lnTo>
                  <a:lnTo>
                    <a:pt x="0" y="181610"/>
                  </a:lnTo>
                  <a:lnTo>
                    <a:pt x="0" y="257810"/>
                  </a:lnTo>
                  <a:lnTo>
                    <a:pt x="3270934" y="257810"/>
                  </a:lnTo>
                  <a:lnTo>
                    <a:pt x="3112184" y="364490"/>
                  </a:lnTo>
                  <a:cubicBezTo>
                    <a:pt x="3094404" y="375920"/>
                    <a:pt x="3090594" y="400050"/>
                    <a:pt x="3102024" y="417830"/>
                  </a:cubicBezTo>
                  <a:cubicBezTo>
                    <a:pt x="3109644" y="429260"/>
                    <a:pt x="3121074" y="434340"/>
                    <a:pt x="3133774" y="434340"/>
                  </a:cubicBezTo>
                  <a:cubicBezTo>
                    <a:pt x="3141394" y="434340"/>
                    <a:pt x="3149014" y="431800"/>
                    <a:pt x="3155364" y="427990"/>
                  </a:cubicBezTo>
                  <a:lnTo>
                    <a:pt x="3418254" y="251460"/>
                  </a:lnTo>
                  <a:cubicBezTo>
                    <a:pt x="3428414" y="243840"/>
                    <a:pt x="3434764" y="232410"/>
                    <a:pt x="3434764" y="219710"/>
                  </a:cubicBezTo>
                  <a:cubicBezTo>
                    <a:pt x="3434764" y="207010"/>
                    <a:pt x="3428414" y="195580"/>
                    <a:pt x="3416984" y="187960"/>
                  </a:cubicBezTo>
                  <a:close/>
                </a:path>
              </a:pathLst>
            </a:custGeom>
            <a:solidFill>
              <a:srgbClr val="77838D"/>
            </a:solidFill>
          </p:spPr>
        </p:sp>
      </p:grpSp>
      <p:sp>
        <p:nvSpPr>
          <p:cNvPr id="39" name="TextBox 39"/>
          <p:cNvSpPr txBox="1"/>
          <p:nvPr/>
        </p:nvSpPr>
        <p:spPr>
          <a:xfrm>
            <a:off x="4432233" y="688492"/>
            <a:ext cx="9423535" cy="718516"/>
          </a:xfrm>
          <a:prstGeom prst="rect">
            <a:avLst/>
          </a:prstGeom>
        </p:spPr>
        <p:txBody>
          <a:bodyPr lIns="0" tIns="0" rIns="0" bIns="0" rtlCol="0" anchor="t">
            <a:spAutoFit/>
          </a:bodyPr>
          <a:lstStyle/>
          <a:p>
            <a:pPr algn="ctr">
              <a:lnSpc>
                <a:spcPts val="5565"/>
              </a:lnSpc>
            </a:pPr>
            <a:r>
              <a:rPr lang="en-US" sz="5013" spc="80">
                <a:solidFill>
                  <a:srgbClr val="011C5D"/>
                </a:solidFill>
                <a:latin typeface="Montserrat Classic Bold"/>
              </a:rPr>
              <a:t>Sequenza dei messaggi</a:t>
            </a:r>
          </a:p>
        </p:txBody>
      </p:sp>
      <p:grpSp>
        <p:nvGrpSpPr>
          <p:cNvPr id="40" name="Group 40"/>
          <p:cNvGrpSpPr/>
          <p:nvPr/>
        </p:nvGrpSpPr>
        <p:grpSpPr>
          <a:xfrm>
            <a:off x="7546463" y="5726675"/>
            <a:ext cx="3206248" cy="385051"/>
            <a:chOff x="0" y="0"/>
            <a:chExt cx="3574372" cy="429260"/>
          </a:xfrm>
        </p:grpSpPr>
        <p:sp>
          <p:nvSpPr>
            <p:cNvPr id="41" name="Freeform 41"/>
            <p:cNvSpPr/>
            <p:nvPr/>
          </p:nvSpPr>
          <p:spPr>
            <a:xfrm>
              <a:off x="0" y="-5080"/>
              <a:ext cx="3574372" cy="434340"/>
            </a:xfrm>
            <a:custGeom>
              <a:avLst/>
              <a:gdLst/>
              <a:ahLst/>
              <a:cxnLst/>
              <a:rect l="l" t="t" r="r" b="b"/>
              <a:pathLst>
                <a:path w="3574372" h="434340">
                  <a:moveTo>
                    <a:pt x="3556592" y="187960"/>
                  </a:moveTo>
                  <a:lnTo>
                    <a:pt x="3294972" y="11430"/>
                  </a:lnTo>
                  <a:cubicBezTo>
                    <a:pt x="3277192" y="0"/>
                    <a:pt x="3254332" y="3810"/>
                    <a:pt x="3241632" y="21590"/>
                  </a:cubicBezTo>
                  <a:cubicBezTo>
                    <a:pt x="3230202" y="39370"/>
                    <a:pt x="3234012" y="62230"/>
                    <a:pt x="3251792" y="74930"/>
                  </a:cubicBezTo>
                  <a:lnTo>
                    <a:pt x="3410542" y="181610"/>
                  </a:lnTo>
                  <a:lnTo>
                    <a:pt x="0" y="181610"/>
                  </a:lnTo>
                  <a:lnTo>
                    <a:pt x="0" y="257810"/>
                  </a:lnTo>
                  <a:lnTo>
                    <a:pt x="3410542" y="257810"/>
                  </a:lnTo>
                  <a:lnTo>
                    <a:pt x="3251792" y="364490"/>
                  </a:lnTo>
                  <a:cubicBezTo>
                    <a:pt x="3234012" y="375920"/>
                    <a:pt x="3230202" y="400050"/>
                    <a:pt x="3241632" y="417830"/>
                  </a:cubicBezTo>
                  <a:cubicBezTo>
                    <a:pt x="3249252" y="429260"/>
                    <a:pt x="3260682" y="434340"/>
                    <a:pt x="3273382" y="434340"/>
                  </a:cubicBezTo>
                  <a:cubicBezTo>
                    <a:pt x="3281002" y="434340"/>
                    <a:pt x="3288622" y="431800"/>
                    <a:pt x="3294972" y="427990"/>
                  </a:cubicBezTo>
                  <a:lnTo>
                    <a:pt x="3557862" y="251460"/>
                  </a:lnTo>
                  <a:cubicBezTo>
                    <a:pt x="3568022" y="243840"/>
                    <a:pt x="3574372" y="232410"/>
                    <a:pt x="3574372" y="219710"/>
                  </a:cubicBezTo>
                  <a:cubicBezTo>
                    <a:pt x="3574372" y="207010"/>
                    <a:pt x="3568022" y="195580"/>
                    <a:pt x="3556592" y="187960"/>
                  </a:cubicBezTo>
                  <a:close/>
                </a:path>
              </a:pathLst>
            </a:custGeom>
            <a:solidFill>
              <a:srgbClr val="77838D"/>
            </a:solidFill>
          </p:spPr>
        </p:sp>
      </p:grpSp>
      <p:grpSp>
        <p:nvGrpSpPr>
          <p:cNvPr id="42" name="Group 42"/>
          <p:cNvGrpSpPr/>
          <p:nvPr/>
        </p:nvGrpSpPr>
        <p:grpSpPr>
          <a:xfrm>
            <a:off x="11033697" y="6200906"/>
            <a:ext cx="3206248" cy="385051"/>
            <a:chOff x="0" y="0"/>
            <a:chExt cx="3574372" cy="429260"/>
          </a:xfrm>
        </p:grpSpPr>
        <p:sp>
          <p:nvSpPr>
            <p:cNvPr id="43" name="Freeform 43"/>
            <p:cNvSpPr/>
            <p:nvPr/>
          </p:nvSpPr>
          <p:spPr>
            <a:xfrm>
              <a:off x="0" y="-5080"/>
              <a:ext cx="3574372" cy="434340"/>
            </a:xfrm>
            <a:custGeom>
              <a:avLst/>
              <a:gdLst/>
              <a:ahLst/>
              <a:cxnLst/>
              <a:rect l="l" t="t" r="r" b="b"/>
              <a:pathLst>
                <a:path w="3574372" h="434340">
                  <a:moveTo>
                    <a:pt x="3556592" y="187960"/>
                  </a:moveTo>
                  <a:lnTo>
                    <a:pt x="3294972" y="11430"/>
                  </a:lnTo>
                  <a:cubicBezTo>
                    <a:pt x="3277192" y="0"/>
                    <a:pt x="3254332" y="3810"/>
                    <a:pt x="3241632" y="21590"/>
                  </a:cubicBezTo>
                  <a:cubicBezTo>
                    <a:pt x="3230202" y="39370"/>
                    <a:pt x="3234012" y="62230"/>
                    <a:pt x="3251792" y="74930"/>
                  </a:cubicBezTo>
                  <a:lnTo>
                    <a:pt x="3410542" y="181610"/>
                  </a:lnTo>
                  <a:lnTo>
                    <a:pt x="0" y="181610"/>
                  </a:lnTo>
                  <a:lnTo>
                    <a:pt x="0" y="257810"/>
                  </a:lnTo>
                  <a:lnTo>
                    <a:pt x="3410542" y="257810"/>
                  </a:lnTo>
                  <a:lnTo>
                    <a:pt x="3251792" y="364490"/>
                  </a:lnTo>
                  <a:cubicBezTo>
                    <a:pt x="3234012" y="375920"/>
                    <a:pt x="3230202" y="400050"/>
                    <a:pt x="3241632" y="417830"/>
                  </a:cubicBezTo>
                  <a:cubicBezTo>
                    <a:pt x="3249252" y="429260"/>
                    <a:pt x="3260682" y="434340"/>
                    <a:pt x="3273382" y="434340"/>
                  </a:cubicBezTo>
                  <a:cubicBezTo>
                    <a:pt x="3281002" y="434340"/>
                    <a:pt x="3288622" y="431800"/>
                    <a:pt x="3294972" y="427990"/>
                  </a:cubicBezTo>
                  <a:lnTo>
                    <a:pt x="3557862" y="251460"/>
                  </a:lnTo>
                  <a:cubicBezTo>
                    <a:pt x="3568022" y="243840"/>
                    <a:pt x="3574372" y="232410"/>
                    <a:pt x="3574372" y="219710"/>
                  </a:cubicBezTo>
                  <a:cubicBezTo>
                    <a:pt x="3574372" y="207010"/>
                    <a:pt x="3568022" y="195580"/>
                    <a:pt x="3556592" y="187960"/>
                  </a:cubicBezTo>
                  <a:close/>
                </a:path>
              </a:pathLst>
            </a:custGeom>
            <a:solidFill>
              <a:srgbClr val="77838D"/>
            </a:solidFill>
          </p:spPr>
        </p:sp>
      </p:grpSp>
      <p:grpSp>
        <p:nvGrpSpPr>
          <p:cNvPr id="44" name="Group 44"/>
          <p:cNvGrpSpPr/>
          <p:nvPr/>
        </p:nvGrpSpPr>
        <p:grpSpPr>
          <a:xfrm rot="-10800000">
            <a:off x="11037785" y="6639376"/>
            <a:ext cx="3206248" cy="385051"/>
            <a:chOff x="0" y="0"/>
            <a:chExt cx="3574372" cy="429260"/>
          </a:xfrm>
        </p:grpSpPr>
        <p:sp>
          <p:nvSpPr>
            <p:cNvPr id="45" name="Freeform 45"/>
            <p:cNvSpPr/>
            <p:nvPr/>
          </p:nvSpPr>
          <p:spPr>
            <a:xfrm>
              <a:off x="0" y="-5080"/>
              <a:ext cx="3574372" cy="434340"/>
            </a:xfrm>
            <a:custGeom>
              <a:avLst/>
              <a:gdLst/>
              <a:ahLst/>
              <a:cxnLst/>
              <a:rect l="l" t="t" r="r" b="b"/>
              <a:pathLst>
                <a:path w="3574372" h="434340">
                  <a:moveTo>
                    <a:pt x="3556592" y="187960"/>
                  </a:moveTo>
                  <a:lnTo>
                    <a:pt x="3294972" y="11430"/>
                  </a:lnTo>
                  <a:cubicBezTo>
                    <a:pt x="3277192" y="0"/>
                    <a:pt x="3254332" y="3810"/>
                    <a:pt x="3241632" y="21590"/>
                  </a:cubicBezTo>
                  <a:cubicBezTo>
                    <a:pt x="3230202" y="39370"/>
                    <a:pt x="3234012" y="62230"/>
                    <a:pt x="3251792" y="74930"/>
                  </a:cubicBezTo>
                  <a:lnTo>
                    <a:pt x="3410542" y="181610"/>
                  </a:lnTo>
                  <a:lnTo>
                    <a:pt x="0" y="181610"/>
                  </a:lnTo>
                  <a:lnTo>
                    <a:pt x="0" y="257810"/>
                  </a:lnTo>
                  <a:lnTo>
                    <a:pt x="3410542" y="257810"/>
                  </a:lnTo>
                  <a:lnTo>
                    <a:pt x="3251792" y="364490"/>
                  </a:lnTo>
                  <a:cubicBezTo>
                    <a:pt x="3234012" y="375920"/>
                    <a:pt x="3230202" y="400050"/>
                    <a:pt x="3241632" y="417830"/>
                  </a:cubicBezTo>
                  <a:cubicBezTo>
                    <a:pt x="3249252" y="429260"/>
                    <a:pt x="3260682" y="434340"/>
                    <a:pt x="3273382" y="434340"/>
                  </a:cubicBezTo>
                  <a:cubicBezTo>
                    <a:pt x="3281002" y="434340"/>
                    <a:pt x="3288622" y="431800"/>
                    <a:pt x="3294972" y="427990"/>
                  </a:cubicBezTo>
                  <a:lnTo>
                    <a:pt x="3557862" y="251460"/>
                  </a:lnTo>
                  <a:cubicBezTo>
                    <a:pt x="3568022" y="243840"/>
                    <a:pt x="3574372" y="232410"/>
                    <a:pt x="3574372" y="219710"/>
                  </a:cubicBezTo>
                  <a:cubicBezTo>
                    <a:pt x="3574372" y="207010"/>
                    <a:pt x="3568022" y="195580"/>
                    <a:pt x="3556592" y="187960"/>
                  </a:cubicBezTo>
                  <a:close/>
                </a:path>
              </a:pathLst>
            </a:custGeom>
            <a:solidFill>
              <a:srgbClr val="77838D"/>
            </a:solidFill>
          </p:spPr>
        </p:sp>
      </p:grpSp>
      <p:grpSp>
        <p:nvGrpSpPr>
          <p:cNvPr id="46" name="Group 46"/>
          <p:cNvGrpSpPr/>
          <p:nvPr/>
        </p:nvGrpSpPr>
        <p:grpSpPr>
          <a:xfrm rot="-10800000">
            <a:off x="7546463" y="7167026"/>
            <a:ext cx="3206248" cy="385051"/>
            <a:chOff x="0" y="0"/>
            <a:chExt cx="3574372" cy="429260"/>
          </a:xfrm>
        </p:grpSpPr>
        <p:sp>
          <p:nvSpPr>
            <p:cNvPr id="47" name="Freeform 47"/>
            <p:cNvSpPr/>
            <p:nvPr/>
          </p:nvSpPr>
          <p:spPr>
            <a:xfrm>
              <a:off x="0" y="-5080"/>
              <a:ext cx="3574372" cy="434340"/>
            </a:xfrm>
            <a:custGeom>
              <a:avLst/>
              <a:gdLst/>
              <a:ahLst/>
              <a:cxnLst/>
              <a:rect l="l" t="t" r="r" b="b"/>
              <a:pathLst>
                <a:path w="3574372" h="434340">
                  <a:moveTo>
                    <a:pt x="3556592" y="187960"/>
                  </a:moveTo>
                  <a:lnTo>
                    <a:pt x="3294972" y="11430"/>
                  </a:lnTo>
                  <a:cubicBezTo>
                    <a:pt x="3277192" y="0"/>
                    <a:pt x="3254332" y="3810"/>
                    <a:pt x="3241632" y="21590"/>
                  </a:cubicBezTo>
                  <a:cubicBezTo>
                    <a:pt x="3230202" y="39370"/>
                    <a:pt x="3234012" y="62230"/>
                    <a:pt x="3251792" y="74930"/>
                  </a:cubicBezTo>
                  <a:lnTo>
                    <a:pt x="3410542" y="181610"/>
                  </a:lnTo>
                  <a:lnTo>
                    <a:pt x="0" y="181610"/>
                  </a:lnTo>
                  <a:lnTo>
                    <a:pt x="0" y="257810"/>
                  </a:lnTo>
                  <a:lnTo>
                    <a:pt x="3410542" y="257810"/>
                  </a:lnTo>
                  <a:lnTo>
                    <a:pt x="3251792" y="364490"/>
                  </a:lnTo>
                  <a:cubicBezTo>
                    <a:pt x="3234012" y="375920"/>
                    <a:pt x="3230202" y="400050"/>
                    <a:pt x="3241632" y="417830"/>
                  </a:cubicBezTo>
                  <a:cubicBezTo>
                    <a:pt x="3249252" y="429260"/>
                    <a:pt x="3260682" y="434340"/>
                    <a:pt x="3273382" y="434340"/>
                  </a:cubicBezTo>
                  <a:cubicBezTo>
                    <a:pt x="3281002" y="434340"/>
                    <a:pt x="3288622" y="431800"/>
                    <a:pt x="3294972" y="427990"/>
                  </a:cubicBezTo>
                  <a:lnTo>
                    <a:pt x="3557862" y="251460"/>
                  </a:lnTo>
                  <a:cubicBezTo>
                    <a:pt x="3568022" y="243840"/>
                    <a:pt x="3574372" y="232410"/>
                    <a:pt x="3574372" y="219710"/>
                  </a:cubicBezTo>
                  <a:cubicBezTo>
                    <a:pt x="3574372" y="207010"/>
                    <a:pt x="3568022" y="195580"/>
                    <a:pt x="3556592" y="187960"/>
                  </a:cubicBezTo>
                  <a:close/>
                </a:path>
              </a:pathLst>
            </a:custGeom>
            <a:solidFill>
              <a:srgbClr val="77838D"/>
            </a:solidFill>
          </p:spPr>
        </p:sp>
      </p:grpSp>
      <p:grpSp>
        <p:nvGrpSpPr>
          <p:cNvPr id="48" name="Group 48"/>
          <p:cNvGrpSpPr/>
          <p:nvPr/>
        </p:nvGrpSpPr>
        <p:grpSpPr>
          <a:xfrm rot="-10800000">
            <a:off x="4184460" y="8028313"/>
            <a:ext cx="3081018" cy="385051"/>
            <a:chOff x="0" y="0"/>
            <a:chExt cx="3434764" cy="429260"/>
          </a:xfrm>
        </p:grpSpPr>
        <p:sp>
          <p:nvSpPr>
            <p:cNvPr id="49" name="Freeform 49"/>
            <p:cNvSpPr/>
            <p:nvPr/>
          </p:nvSpPr>
          <p:spPr>
            <a:xfrm>
              <a:off x="0" y="-5080"/>
              <a:ext cx="3434764" cy="434340"/>
            </a:xfrm>
            <a:custGeom>
              <a:avLst/>
              <a:gdLst/>
              <a:ahLst/>
              <a:cxnLst/>
              <a:rect l="l" t="t" r="r" b="b"/>
              <a:pathLst>
                <a:path w="3434764" h="434340">
                  <a:moveTo>
                    <a:pt x="3416984" y="187960"/>
                  </a:moveTo>
                  <a:lnTo>
                    <a:pt x="3155364" y="11430"/>
                  </a:lnTo>
                  <a:cubicBezTo>
                    <a:pt x="3137584" y="0"/>
                    <a:pt x="3114724" y="3810"/>
                    <a:pt x="3102024" y="21590"/>
                  </a:cubicBezTo>
                  <a:cubicBezTo>
                    <a:pt x="3090594" y="39370"/>
                    <a:pt x="3094404" y="62230"/>
                    <a:pt x="3112184" y="74930"/>
                  </a:cubicBezTo>
                  <a:lnTo>
                    <a:pt x="3270934" y="181610"/>
                  </a:lnTo>
                  <a:lnTo>
                    <a:pt x="0" y="181610"/>
                  </a:lnTo>
                  <a:lnTo>
                    <a:pt x="0" y="257810"/>
                  </a:lnTo>
                  <a:lnTo>
                    <a:pt x="3270934" y="257810"/>
                  </a:lnTo>
                  <a:lnTo>
                    <a:pt x="3112184" y="364490"/>
                  </a:lnTo>
                  <a:cubicBezTo>
                    <a:pt x="3094404" y="375920"/>
                    <a:pt x="3090594" y="400050"/>
                    <a:pt x="3102024" y="417830"/>
                  </a:cubicBezTo>
                  <a:cubicBezTo>
                    <a:pt x="3109644" y="429260"/>
                    <a:pt x="3121074" y="434340"/>
                    <a:pt x="3133774" y="434340"/>
                  </a:cubicBezTo>
                  <a:cubicBezTo>
                    <a:pt x="3141394" y="434340"/>
                    <a:pt x="3149014" y="431800"/>
                    <a:pt x="3155364" y="427990"/>
                  </a:cubicBezTo>
                  <a:lnTo>
                    <a:pt x="3418254" y="251460"/>
                  </a:lnTo>
                  <a:cubicBezTo>
                    <a:pt x="3428414" y="243840"/>
                    <a:pt x="3434764" y="232410"/>
                    <a:pt x="3434764" y="219710"/>
                  </a:cubicBezTo>
                  <a:cubicBezTo>
                    <a:pt x="3434764" y="207010"/>
                    <a:pt x="3428414" y="195580"/>
                    <a:pt x="3416984" y="187960"/>
                  </a:cubicBezTo>
                  <a:close/>
                </a:path>
              </a:pathLst>
            </a:custGeom>
            <a:solidFill>
              <a:srgbClr val="77838D"/>
            </a:solidFill>
          </p:spPr>
        </p:sp>
      </p:grpSp>
      <p:sp>
        <p:nvSpPr>
          <p:cNvPr id="50" name="TextBox 50"/>
          <p:cNvSpPr txBox="1"/>
          <p:nvPr/>
        </p:nvSpPr>
        <p:spPr>
          <a:xfrm>
            <a:off x="647700" y="9535203"/>
            <a:ext cx="658470" cy="183084"/>
          </a:xfrm>
          <a:prstGeom prst="rect">
            <a:avLst/>
          </a:prstGeom>
        </p:spPr>
        <p:txBody>
          <a:bodyPr lIns="0" tIns="0" rIns="0" bIns="0" rtlCol="0" anchor="t">
            <a:spAutoFit/>
          </a:bodyPr>
          <a:lstStyle/>
          <a:p>
            <a:pPr>
              <a:lnSpc>
                <a:spcPts val="1399"/>
              </a:lnSpc>
            </a:pPr>
            <a:r>
              <a:rPr lang="en-US" sz="1399">
                <a:solidFill>
                  <a:srgbClr val="1546BA"/>
                </a:solidFill>
                <a:latin typeface="Libre Franklin Bold"/>
              </a:rPr>
              <a:t>10</a:t>
            </a:r>
          </a:p>
        </p:txBody>
      </p:sp>
      <p:sp>
        <p:nvSpPr>
          <p:cNvPr id="51" name="TextBox 51"/>
          <p:cNvSpPr txBox="1"/>
          <p:nvPr/>
        </p:nvSpPr>
        <p:spPr>
          <a:xfrm>
            <a:off x="3105772" y="2448854"/>
            <a:ext cx="1618617" cy="403479"/>
          </a:xfrm>
          <a:prstGeom prst="rect">
            <a:avLst/>
          </a:prstGeom>
        </p:spPr>
        <p:txBody>
          <a:bodyPr lIns="0" tIns="0" rIns="0" bIns="0" rtlCol="0" anchor="t">
            <a:spAutoFit/>
          </a:bodyPr>
          <a:lstStyle/>
          <a:p>
            <a:pPr algn="ctr">
              <a:lnSpc>
                <a:spcPts val="3108"/>
              </a:lnSpc>
            </a:pPr>
            <a:r>
              <a:rPr lang="en-US" sz="2800" spc="44">
                <a:solidFill>
                  <a:srgbClr val="011C5D"/>
                </a:solidFill>
                <a:latin typeface="Montserrat Classic Bold"/>
              </a:rPr>
              <a:t>Client</a:t>
            </a:r>
          </a:p>
        </p:txBody>
      </p:sp>
      <p:sp>
        <p:nvSpPr>
          <p:cNvPr id="52" name="TextBox 52"/>
          <p:cNvSpPr txBox="1"/>
          <p:nvPr/>
        </p:nvSpPr>
        <p:spPr>
          <a:xfrm>
            <a:off x="6279803" y="2448854"/>
            <a:ext cx="2229123" cy="403479"/>
          </a:xfrm>
          <a:prstGeom prst="rect">
            <a:avLst/>
          </a:prstGeom>
        </p:spPr>
        <p:txBody>
          <a:bodyPr lIns="0" tIns="0" rIns="0" bIns="0" rtlCol="0" anchor="t">
            <a:spAutoFit/>
          </a:bodyPr>
          <a:lstStyle/>
          <a:p>
            <a:pPr algn="ctr">
              <a:lnSpc>
                <a:spcPts val="3108"/>
              </a:lnSpc>
            </a:pPr>
            <a:r>
              <a:rPr lang="en-US" sz="2800" spc="44">
                <a:solidFill>
                  <a:srgbClr val="011C5D"/>
                </a:solidFill>
                <a:latin typeface="Montserrat Classic Bold"/>
              </a:rPr>
              <a:t>Dispatcher</a:t>
            </a:r>
          </a:p>
        </p:txBody>
      </p:sp>
      <p:sp>
        <p:nvSpPr>
          <p:cNvPr id="53" name="TextBox 53"/>
          <p:cNvSpPr txBox="1"/>
          <p:nvPr/>
        </p:nvSpPr>
        <p:spPr>
          <a:xfrm>
            <a:off x="9778643" y="2448854"/>
            <a:ext cx="2229123" cy="403479"/>
          </a:xfrm>
          <a:prstGeom prst="rect">
            <a:avLst/>
          </a:prstGeom>
        </p:spPr>
        <p:txBody>
          <a:bodyPr lIns="0" tIns="0" rIns="0" bIns="0" rtlCol="0" anchor="t">
            <a:spAutoFit/>
          </a:bodyPr>
          <a:lstStyle/>
          <a:p>
            <a:pPr algn="ctr">
              <a:lnSpc>
                <a:spcPts val="3108"/>
              </a:lnSpc>
            </a:pPr>
            <a:r>
              <a:rPr lang="en-US" sz="2800" spc="44">
                <a:solidFill>
                  <a:srgbClr val="011C5D"/>
                </a:solidFill>
                <a:latin typeface="Montserrat Classic Bold"/>
              </a:rPr>
              <a:t>Server</a:t>
            </a:r>
          </a:p>
        </p:txBody>
      </p:sp>
      <p:sp>
        <p:nvSpPr>
          <p:cNvPr id="54" name="TextBox 54"/>
          <p:cNvSpPr txBox="1"/>
          <p:nvPr/>
        </p:nvSpPr>
        <p:spPr>
          <a:xfrm>
            <a:off x="13269964" y="2448854"/>
            <a:ext cx="2229123" cy="403479"/>
          </a:xfrm>
          <a:prstGeom prst="rect">
            <a:avLst/>
          </a:prstGeom>
        </p:spPr>
        <p:txBody>
          <a:bodyPr lIns="0" tIns="0" rIns="0" bIns="0" rtlCol="0" anchor="t">
            <a:spAutoFit/>
          </a:bodyPr>
          <a:lstStyle/>
          <a:p>
            <a:pPr algn="ctr">
              <a:lnSpc>
                <a:spcPts val="3108"/>
              </a:lnSpc>
            </a:pPr>
            <a:r>
              <a:rPr lang="en-US" sz="2800" spc="44">
                <a:solidFill>
                  <a:srgbClr val="011C5D"/>
                </a:solidFill>
                <a:latin typeface="Montserrat Classic Bold"/>
              </a:rPr>
              <a:t>Database</a:t>
            </a:r>
          </a:p>
        </p:txBody>
      </p:sp>
      <p:sp>
        <p:nvSpPr>
          <p:cNvPr id="55" name="TextBox 55"/>
          <p:cNvSpPr txBox="1"/>
          <p:nvPr/>
        </p:nvSpPr>
        <p:spPr>
          <a:xfrm>
            <a:off x="2400475" y="9708048"/>
            <a:ext cx="14548028" cy="370840"/>
          </a:xfrm>
          <a:prstGeom prst="rect">
            <a:avLst/>
          </a:prstGeom>
        </p:spPr>
        <p:txBody>
          <a:bodyPr lIns="0" tIns="0" rIns="0" bIns="0" rtlCol="0" anchor="t">
            <a:spAutoFit/>
          </a:bodyPr>
          <a:lstStyle/>
          <a:p>
            <a:pPr algn="l">
              <a:lnSpc>
                <a:spcPts val="3200"/>
              </a:lnSpc>
            </a:pPr>
            <a:r>
              <a:rPr lang="en-US" sz="1600" spc="32">
                <a:solidFill>
                  <a:srgbClr val="1546BA"/>
                </a:solidFill>
                <a:latin typeface="Libre Franklin Light"/>
              </a:rPr>
              <a:t>Informazioni: </a:t>
            </a:r>
            <a:r>
              <a:rPr lang="en-US" sz="1600" u="sng" spc="32">
                <a:solidFill>
                  <a:srgbClr val="1546BA"/>
                </a:solidFill>
                <a:latin typeface="Libre Franklin Light Italics"/>
              </a:rPr>
              <a:t>https://www.researchgate.net/figure/Example-Message-Sequence-Chart-for-a-HTTP-Request-Transaction_fig1_220757202</a:t>
            </a:r>
          </a:p>
        </p:txBody>
      </p:sp>
      <p:sp>
        <p:nvSpPr>
          <p:cNvPr id="56" name="TextBox 56"/>
          <p:cNvSpPr txBox="1"/>
          <p:nvPr/>
        </p:nvSpPr>
        <p:spPr>
          <a:xfrm>
            <a:off x="4915661" y="4587279"/>
            <a:ext cx="1618617" cy="300228"/>
          </a:xfrm>
          <a:prstGeom prst="rect">
            <a:avLst/>
          </a:prstGeom>
        </p:spPr>
        <p:txBody>
          <a:bodyPr lIns="0" tIns="0" rIns="0" bIns="0" rtlCol="0" anchor="t">
            <a:spAutoFit/>
          </a:bodyPr>
          <a:lstStyle/>
          <a:p>
            <a:pPr algn="ctr">
              <a:lnSpc>
                <a:spcPts val="2331"/>
              </a:lnSpc>
            </a:pPr>
            <a:r>
              <a:rPr lang="en-US" sz="2100" spc="33">
                <a:solidFill>
                  <a:srgbClr val="231F20"/>
                </a:solidFill>
                <a:latin typeface="Montserrat Classic Bold"/>
              </a:rPr>
              <a:t>HTTP Get</a:t>
            </a:r>
          </a:p>
        </p:txBody>
      </p:sp>
      <p:sp>
        <p:nvSpPr>
          <p:cNvPr id="57" name="TextBox 57"/>
          <p:cNvSpPr txBox="1"/>
          <p:nvPr/>
        </p:nvSpPr>
        <p:spPr>
          <a:xfrm>
            <a:off x="8334692" y="5426447"/>
            <a:ext cx="1618617" cy="300228"/>
          </a:xfrm>
          <a:prstGeom prst="rect">
            <a:avLst/>
          </a:prstGeom>
        </p:spPr>
        <p:txBody>
          <a:bodyPr lIns="0" tIns="0" rIns="0" bIns="0" rtlCol="0" anchor="t">
            <a:spAutoFit/>
          </a:bodyPr>
          <a:lstStyle/>
          <a:p>
            <a:pPr algn="ctr">
              <a:lnSpc>
                <a:spcPts val="2331"/>
              </a:lnSpc>
            </a:pPr>
            <a:r>
              <a:rPr lang="en-US" sz="2100" spc="33">
                <a:solidFill>
                  <a:srgbClr val="231F20"/>
                </a:solidFill>
                <a:latin typeface="Montserrat Classic Bold"/>
              </a:rPr>
              <a:t>HTTP Get</a:t>
            </a:r>
          </a:p>
        </p:txBody>
      </p:sp>
      <p:sp>
        <p:nvSpPr>
          <p:cNvPr id="58" name="TextBox 58"/>
          <p:cNvSpPr txBox="1"/>
          <p:nvPr/>
        </p:nvSpPr>
        <p:spPr>
          <a:xfrm>
            <a:off x="11827513" y="5938251"/>
            <a:ext cx="1618617" cy="300228"/>
          </a:xfrm>
          <a:prstGeom prst="rect">
            <a:avLst/>
          </a:prstGeom>
        </p:spPr>
        <p:txBody>
          <a:bodyPr lIns="0" tIns="0" rIns="0" bIns="0" rtlCol="0" anchor="t">
            <a:spAutoFit/>
          </a:bodyPr>
          <a:lstStyle/>
          <a:p>
            <a:pPr algn="ctr">
              <a:lnSpc>
                <a:spcPts val="2331"/>
              </a:lnSpc>
            </a:pPr>
            <a:r>
              <a:rPr lang="en-US" sz="2100" spc="33">
                <a:solidFill>
                  <a:srgbClr val="231F20"/>
                </a:solidFill>
                <a:latin typeface="Montserrat Classic Bold"/>
              </a:rPr>
              <a:t>SQL Query</a:t>
            </a:r>
          </a:p>
        </p:txBody>
      </p:sp>
      <p:sp>
        <p:nvSpPr>
          <p:cNvPr id="59" name="TextBox 59"/>
          <p:cNvSpPr txBox="1"/>
          <p:nvPr/>
        </p:nvSpPr>
        <p:spPr>
          <a:xfrm>
            <a:off x="11364446" y="6991146"/>
            <a:ext cx="2552925" cy="300228"/>
          </a:xfrm>
          <a:prstGeom prst="rect">
            <a:avLst/>
          </a:prstGeom>
        </p:spPr>
        <p:txBody>
          <a:bodyPr lIns="0" tIns="0" rIns="0" bIns="0" rtlCol="0" anchor="t">
            <a:spAutoFit/>
          </a:bodyPr>
          <a:lstStyle/>
          <a:p>
            <a:pPr algn="ctr">
              <a:lnSpc>
                <a:spcPts val="2331"/>
              </a:lnSpc>
            </a:pPr>
            <a:r>
              <a:rPr lang="en-US" sz="2100" spc="33">
                <a:solidFill>
                  <a:srgbClr val="231F20"/>
                </a:solidFill>
                <a:latin typeface="Montserrat Classic Bold"/>
              </a:rPr>
              <a:t>Query Response</a:t>
            </a:r>
          </a:p>
        </p:txBody>
      </p:sp>
      <p:sp>
        <p:nvSpPr>
          <p:cNvPr id="60" name="TextBox 60"/>
          <p:cNvSpPr txBox="1"/>
          <p:nvPr/>
        </p:nvSpPr>
        <p:spPr>
          <a:xfrm>
            <a:off x="7873125" y="7571127"/>
            <a:ext cx="2552925" cy="300228"/>
          </a:xfrm>
          <a:prstGeom prst="rect">
            <a:avLst/>
          </a:prstGeom>
        </p:spPr>
        <p:txBody>
          <a:bodyPr lIns="0" tIns="0" rIns="0" bIns="0" rtlCol="0" anchor="t">
            <a:spAutoFit/>
          </a:bodyPr>
          <a:lstStyle/>
          <a:p>
            <a:pPr algn="ctr">
              <a:lnSpc>
                <a:spcPts val="2331"/>
              </a:lnSpc>
            </a:pPr>
            <a:r>
              <a:rPr lang="en-US" sz="2100" spc="33">
                <a:solidFill>
                  <a:srgbClr val="231F20"/>
                </a:solidFill>
                <a:latin typeface="Montserrat Classic Bold"/>
              </a:rPr>
              <a:t>HTTP Response</a:t>
            </a:r>
          </a:p>
        </p:txBody>
      </p:sp>
      <p:sp>
        <p:nvSpPr>
          <p:cNvPr id="61" name="TextBox 61"/>
          <p:cNvSpPr txBox="1"/>
          <p:nvPr/>
        </p:nvSpPr>
        <p:spPr>
          <a:xfrm>
            <a:off x="4448506" y="8432413"/>
            <a:ext cx="2552925" cy="300228"/>
          </a:xfrm>
          <a:prstGeom prst="rect">
            <a:avLst/>
          </a:prstGeom>
        </p:spPr>
        <p:txBody>
          <a:bodyPr lIns="0" tIns="0" rIns="0" bIns="0" rtlCol="0" anchor="t">
            <a:spAutoFit/>
          </a:bodyPr>
          <a:lstStyle/>
          <a:p>
            <a:pPr algn="ctr">
              <a:lnSpc>
                <a:spcPts val="2331"/>
              </a:lnSpc>
            </a:pPr>
            <a:r>
              <a:rPr lang="en-US" sz="2100" spc="33">
                <a:solidFill>
                  <a:srgbClr val="231F20"/>
                </a:solidFill>
                <a:latin typeface="Montserrat Classic Bold"/>
              </a:rPr>
              <a:t>HTTP Response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pic>
        <p:nvPicPr>
          <p:cNvPr id="5" name="Picture 5"/>
          <p:cNvPicPr>
            <a:picLocks noChangeAspect="1"/>
          </p:cNvPicPr>
          <p:nvPr/>
        </p:nvPicPr>
        <p:blipFill>
          <a:blip r:embed="rId3"/>
          <a:srcRect/>
          <a:stretch>
            <a:fillRect/>
          </a:stretch>
        </p:blipFill>
        <p:spPr>
          <a:xfrm>
            <a:off x="11487675" y="2694218"/>
            <a:ext cx="3007157" cy="3007157"/>
          </a:xfrm>
          <a:prstGeom prst="rect">
            <a:avLst/>
          </a:prstGeom>
        </p:spPr>
      </p:pic>
      <p:sp>
        <p:nvSpPr>
          <p:cNvPr id="6" name="TextBox 6"/>
          <p:cNvSpPr txBox="1"/>
          <p:nvPr/>
        </p:nvSpPr>
        <p:spPr>
          <a:xfrm>
            <a:off x="4432233" y="1166744"/>
            <a:ext cx="9423535" cy="718516"/>
          </a:xfrm>
          <a:prstGeom prst="rect">
            <a:avLst/>
          </a:prstGeom>
        </p:spPr>
        <p:txBody>
          <a:bodyPr lIns="0" tIns="0" rIns="0" bIns="0" rtlCol="0" anchor="t">
            <a:spAutoFit/>
          </a:bodyPr>
          <a:lstStyle/>
          <a:p>
            <a:pPr algn="ctr">
              <a:lnSpc>
                <a:spcPts val="5565"/>
              </a:lnSpc>
            </a:pPr>
            <a:r>
              <a:rPr lang="en-US" sz="5013" spc="80">
                <a:solidFill>
                  <a:srgbClr val="011C5D"/>
                </a:solidFill>
                <a:latin typeface="Montserrat Classic Bold"/>
              </a:rPr>
              <a:t>Bootstrap</a:t>
            </a:r>
          </a:p>
        </p:txBody>
      </p:sp>
      <p:sp>
        <p:nvSpPr>
          <p:cNvPr id="7" name="TextBox 7"/>
          <p:cNvSpPr txBox="1"/>
          <p:nvPr/>
        </p:nvSpPr>
        <p:spPr>
          <a:xfrm>
            <a:off x="647700" y="9535203"/>
            <a:ext cx="658470" cy="183084"/>
          </a:xfrm>
          <a:prstGeom prst="rect">
            <a:avLst/>
          </a:prstGeom>
        </p:spPr>
        <p:txBody>
          <a:bodyPr lIns="0" tIns="0" rIns="0" bIns="0" rtlCol="0" anchor="t">
            <a:spAutoFit/>
          </a:bodyPr>
          <a:lstStyle/>
          <a:p>
            <a:pPr>
              <a:lnSpc>
                <a:spcPts val="1399"/>
              </a:lnSpc>
            </a:pPr>
            <a:r>
              <a:rPr lang="en-US" sz="1399">
                <a:solidFill>
                  <a:srgbClr val="1546BA"/>
                </a:solidFill>
                <a:latin typeface="Libre Franklin Bold"/>
              </a:rPr>
              <a:t>11</a:t>
            </a:r>
          </a:p>
        </p:txBody>
      </p:sp>
      <p:sp>
        <p:nvSpPr>
          <p:cNvPr id="8" name="TextBox 8"/>
          <p:cNvSpPr txBox="1"/>
          <p:nvPr/>
        </p:nvSpPr>
        <p:spPr>
          <a:xfrm>
            <a:off x="2706824" y="2751368"/>
            <a:ext cx="5924418"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Front end framework</a:t>
            </a:r>
          </a:p>
        </p:txBody>
      </p:sp>
      <p:sp>
        <p:nvSpPr>
          <p:cNvPr id="9" name="TextBox 9"/>
          <p:cNvSpPr txBox="1"/>
          <p:nvPr/>
        </p:nvSpPr>
        <p:spPr>
          <a:xfrm>
            <a:off x="2706824" y="3659213"/>
            <a:ext cx="5924418"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Componenti</a:t>
            </a:r>
          </a:p>
        </p:txBody>
      </p:sp>
      <p:sp>
        <p:nvSpPr>
          <p:cNvPr id="10" name="TextBox 10"/>
          <p:cNvSpPr txBox="1"/>
          <p:nvPr/>
        </p:nvSpPr>
        <p:spPr>
          <a:xfrm>
            <a:off x="2706824" y="4652010"/>
            <a:ext cx="5924418"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Grafica migliorata</a:t>
            </a:r>
          </a:p>
        </p:txBody>
      </p:sp>
      <p:sp>
        <p:nvSpPr>
          <p:cNvPr id="11" name="TextBox 11"/>
          <p:cNvSpPr txBox="1"/>
          <p:nvPr/>
        </p:nvSpPr>
        <p:spPr>
          <a:xfrm>
            <a:off x="2706824" y="5651431"/>
            <a:ext cx="5924418"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Componenti animati</a:t>
            </a:r>
          </a:p>
        </p:txBody>
      </p:sp>
      <p:sp>
        <p:nvSpPr>
          <p:cNvPr id="12" name="TextBox 12"/>
          <p:cNvSpPr txBox="1"/>
          <p:nvPr/>
        </p:nvSpPr>
        <p:spPr>
          <a:xfrm>
            <a:off x="2706824" y="6681377"/>
            <a:ext cx="5924418"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Grid System</a:t>
            </a:r>
          </a:p>
        </p:txBody>
      </p:sp>
      <p:sp>
        <p:nvSpPr>
          <p:cNvPr id="13" name="TextBox 13"/>
          <p:cNvSpPr txBox="1"/>
          <p:nvPr/>
        </p:nvSpPr>
        <p:spPr>
          <a:xfrm>
            <a:off x="2706824" y="7802899"/>
            <a:ext cx="5924418"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Mobile Ready</a:t>
            </a:r>
          </a:p>
        </p:txBody>
      </p:sp>
      <p:sp>
        <p:nvSpPr>
          <p:cNvPr id="14" name="TextBox 14"/>
          <p:cNvSpPr txBox="1"/>
          <p:nvPr/>
        </p:nvSpPr>
        <p:spPr>
          <a:xfrm>
            <a:off x="2706824" y="8766810"/>
            <a:ext cx="5924418"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Temi</a:t>
            </a:r>
          </a:p>
        </p:txBody>
      </p:sp>
      <p:sp>
        <p:nvSpPr>
          <p:cNvPr id="15" name="TextBox 15"/>
          <p:cNvSpPr txBox="1"/>
          <p:nvPr/>
        </p:nvSpPr>
        <p:spPr>
          <a:xfrm>
            <a:off x="9688228" y="6662327"/>
            <a:ext cx="8335079" cy="281940"/>
          </a:xfrm>
          <a:prstGeom prst="rect">
            <a:avLst/>
          </a:prstGeom>
        </p:spPr>
        <p:txBody>
          <a:bodyPr lIns="0" tIns="0" rIns="0" bIns="0" rtlCol="0" anchor="t">
            <a:spAutoFit/>
          </a:bodyPr>
          <a:lstStyle/>
          <a:p>
            <a:pPr>
              <a:lnSpc>
                <a:spcPts val="2100"/>
              </a:lnSpc>
            </a:pPr>
            <a:r>
              <a:rPr lang="en-US" sz="2100">
                <a:solidFill>
                  <a:srgbClr val="1546BA"/>
                </a:solidFill>
                <a:latin typeface="Libre Franklin Light"/>
              </a:rPr>
              <a:t>References: </a:t>
            </a:r>
            <a:r>
              <a:rPr lang="en-US" sz="2100" u="sng">
                <a:solidFill>
                  <a:srgbClr val="1546BA"/>
                </a:solidFill>
                <a:latin typeface="Libre Franklin Light Italics"/>
              </a:rPr>
              <a:t>https://getbootstrap.com/</a:t>
            </a:r>
          </a:p>
        </p:txBody>
      </p:sp>
      <p:sp>
        <p:nvSpPr>
          <p:cNvPr id="16" name="TextBox 16"/>
          <p:cNvSpPr txBox="1"/>
          <p:nvPr/>
        </p:nvSpPr>
        <p:spPr>
          <a:xfrm>
            <a:off x="9688228" y="7349509"/>
            <a:ext cx="8335079" cy="281940"/>
          </a:xfrm>
          <a:prstGeom prst="rect">
            <a:avLst/>
          </a:prstGeom>
        </p:spPr>
        <p:txBody>
          <a:bodyPr lIns="0" tIns="0" rIns="0" bIns="0" rtlCol="0" anchor="t">
            <a:spAutoFit/>
          </a:bodyPr>
          <a:lstStyle/>
          <a:p>
            <a:pPr>
              <a:lnSpc>
                <a:spcPts val="2100"/>
              </a:lnSpc>
            </a:pPr>
            <a:r>
              <a:rPr lang="en-US" sz="2100">
                <a:solidFill>
                  <a:srgbClr val="1546BA"/>
                </a:solidFill>
                <a:latin typeface="Libre Franklin Light"/>
              </a:rPr>
              <a:t>Flask Bootstrap: </a:t>
            </a:r>
            <a:r>
              <a:rPr lang="en-US" sz="2100" u="sng">
                <a:solidFill>
                  <a:srgbClr val="1546BA"/>
                </a:solidFill>
                <a:latin typeface="Libre Franklin Light Italics"/>
              </a:rPr>
              <a:t>https://pythonhosted.org/Flask-Bootstrap/</a:t>
            </a:r>
          </a:p>
        </p:txBody>
      </p:sp>
      <p:sp>
        <p:nvSpPr>
          <p:cNvPr id="17" name="TextBox 17"/>
          <p:cNvSpPr txBox="1"/>
          <p:nvPr/>
        </p:nvSpPr>
        <p:spPr>
          <a:xfrm>
            <a:off x="9688228" y="8039100"/>
            <a:ext cx="8335079" cy="281940"/>
          </a:xfrm>
          <a:prstGeom prst="rect">
            <a:avLst/>
          </a:prstGeom>
        </p:spPr>
        <p:txBody>
          <a:bodyPr lIns="0" tIns="0" rIns="0" bIns="0" rtlCol="0" anchor="t">
            <a:spAutoFit/>
          </a:bodyPr>
          <a:lstStyle/>
          <a:p>
            <a:pPr>
              <a:lnSpc>
                <a:spcPts val="2100"/>
              </a:lnSpc>
            </a:pPr>
            <a:r>
              <a:rPr lang="en-US" sz="2100">
                <a:solidFill>
                  <a:srgbClr val="1546BA"/>
                </a:solidFill>
                <a:latin typeface="Libre Franklin Light"/>
              </a:rPr>
              <a:t>Bootstrap Italia: </a:t>
            </a:r>
            <a:r>
              <a:rPr lang="en-US" sz="2100" u="sng">
                <a:solidFill>
                  <a:srgbClr val="1546BA"/>
                </a:solidFill>
                <a:latin typeface="Libre Franklin Light Italics"/>
              </a:rPr>
              <a:t>https://italia.github.io/bootstrap-italia/</a:t>
            </a:r>
          </a:p>
        </p:txBody>
      </p:sp>
      <p:sp>
        <p:nvSpPr>
          <p:cNvPr id="18" name="TextBox 18"/>
          <p:cNvSpPr txBox="1"/>
          <p:nvPr/>
        </p:nvSpPr>
        <p:spPr>
          <a:xfrm>
            <a:off x="9688228" y="8747760"/>
            <a:ext cx="8335079" cy="281940"/>
          </a:xfrm>
          <a:prstGeom prst="rect">
            <a:avLst/>
          </a:prstGeom>
        </p:spPr>
        <p:txBody>
          <a:bodyPr lIns="0" tIns="0" rIns="0" bIns="0" rtlCol="0" anchor="t">
            <a:spAutoFit/>
          </a:bodyPr>
          <a:lstStyle/>
          <a:p>
            <a:pPr>
              <a:lnSpc>
                <a:spcPts val="2100"/>
              </a:lnSpc>
            </a:pPr>
            <a:r>
              <a:rPr lang="en-US" sz="2100">
                <a:solidFill>
                  <a:srgbClr val="1546BA"/>
                </a:solidFill>
                <a:latin typeface="Libre Franklin Light"/>
              </a:rPr>
              <a:t>Bootstrap Themes: </a:t>
            </a:r>
            <a:r>
              <a:rPr lang="en-US" sz="2100" u="sng">
                <a:solidFill>
                  <a:srgbClr val="1546BA"/>
                </a:solidFill>
                <a:latin typeface="Libre Franklin Light Italics"/>
              </a:rPr>
              <a:t>https://bootswatch.com/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4432233" y="1166744"/>
            <a:ext cx="9423535" cy="718516"/>
          </a:xfrm>
          <a:prstGeom prst="rect">
            <a:avLst/>
          </a:prstGeom>
        </p:spPr>
        <p:txBody>
          <a:bodyPr lIns="0" tIns="0" rIns="0" bIns="0" rtlCol="0" anchor="t">
            <a:spAutoFit/>
          </a:bodyPr>
          <a:lstStyle/>
          <a:p>
            <a:pPr algn="ctr">
              <a:lnSpc>
                <a:spcPts val="5565"/>
              </a:lnSpc>
            </a:pPr>
            <a:r>
              <a:rPr lang="en-US" sz="5013" spc="80">
                <a:solidFill>
                  <a:srgbClr val="011C5D"/>
                </a:solidFill>
                <a:latin typeface="Montserrat Classic Bold"/>
              </a:rPr>
              <a:t>Lezione 3</a:t>
            </a:r>
          </a:p>
        </p:txBody>
      </p:sp>
      <p:sp>
        <p:nvSpPr>
          <p:cNvPr id="6" name="TextBox 6"/>
          <p:cNvSpPr txBox="1"/>
          <p:nvPr/>
        </p:nvSpPr>
        <p:spPr>
          <a:xfrm>
            <a:off x="2706824" y="3646026"/>
            <a:ext cx="5248623" cy="1775460"/>
          </a:xfrm>
          <a:prstGeom prst="rect">
            <a:avLst/>
          </a:prstGeom>
        </p:spPr>
        <p:txBody>
          <a:bodyPr lIns="0" tIns="0" rIns="0" bIns="0" rtlCol="0" anchor="t">
            <a:spAutoFit/>
          </a:bodyPr>
          <a:lstStyle/>
          <a:p>
            <a:pPr marL="518160" lvl="1" indent="-259080">
              <a:lnSpc>
                <a:spcPts val="4800"/>
              </a:lnSpc>
              <a:buFont typeface="Arial"/>
              <a:buChar char="•"/>
            </a:pPr>
            <a:r>
              <a:rPr lang="en-US" sz="2400" spc="48">
                <a:solidFill>
                  <a:srgbClr val="1546BA"/>
                </a:solidFill>
                <a:latin typeface="Libre Franklin Light"/>
              </a:rPr>
              <a:t>Database con Flask</a:t>
            </a:r>
          </a:p>
          <a:p>
            <a:pPr marL="518160" lvl="1" indent="-259080">
              <a:lnSpc>
                <a:spcPts val="4800"/>
              </a:lnSpc>
              <a:buFont typeface="Arial"/>
              <a:buChar char="•"/>
            </a:pPr>
            <a:r>
              <a:rPr lang="en-US" sz="2400" spc="48">
                <a:solidFill>
                  <a:srgbClr val="1546BA"/>
                </a:solidFill>
                <a:latin typeface="Libre Franklin Light"/>
              </a:rPr>
              <a:t>Migrazioni</a:t>
            </a:r>
          </a:p>
          <a:p>
            <a:pPr marL="518160" lvl="1" indent="-259080" algn="l">
              <a:lnSpc>
                <a:spcPts val="4800"/>
              </a:lnSpc>
              <a:buFont typeface="Arial"/>
              <a:buChar char="•"/>
            </a:pPr>
            <a:r>
              <a:rPr lang="en-US" sz="2400" spc="48">
                <a:solidFill>
                  <a:srgbClr val="1546BA"/>
                </a:solidFill>
                <a:latin typeface="Libre Franklin Light"/>
              </a:rPr>
              <a:t>CRUD</a:t>
            </a:r>
          </a:p>
        </p:txBody>
      </p:sp>
      <p:sp>
        <p:nvSpPr>
          <p:cNvPr id="7" name="TextBox 7"/>
          <p:cNvSpPr txBox="1"/>
          <p:nvPr/>
        </p:nvSpPr>
        <p:spPr>
          <a:xfrm>
            <a:off x="2706824" y="2751368"/>
            <a:ext cx="5924418"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Oggi vedremo...</a:t>
            </a:r>
          </a:p>
        </p:txBody>
      </p:sp>
      <p:sp>
        <p:nvSpPr>
          <p:cNvPr id="8" name="TextBox 8"/>
          <p:cNvSpPr txBox="1"/>
          <p:nvPr/>
        </p:nvSpPr>
        <p:spPr>
          <a:xfrm>
            <a:off x="647700" y="9535203"/>
            <a:ext cx="658470" cy="183084"/>
          </a:xfrm>
          <a:prstGeom prst="rect">
            <a:avLst/>
          </a:prstGeom>
        </p:spPr>
        <p:txBody>
          <a:bodyPr lIns="0" tIns="0" rIns="0" bIns="0" rtlCol="0" anchor="t">
            <a:spAutoFit/>
          </a:bodyPr>
          <a:lstStyle/>
          <a:p>
            <a:pPr>
              <a:lnSpc>
                <a:spcPts val="1399"/>
              </a:lnSpc>
            </a:pPr>
            <a:r>
              <a:rPr lang="en-US" sz="1399">
                <a:solidFill>
                  <a:srgbClr val="1546BA"/>
                </a:solidFill>
                <a:latin typeface="Libre Franklin Bold"/>
              </a:rPr>
              <a:t>12</a:t>
            </a:r>
          </a:p>
        </p:txBody>
      </p:sp>
      <p:sp>
        <p:nvSpPr>
          <p:cNvPr id="9" name="TextBox 9"/>
          <p:cNvSpPr txBox="1"/>
          <p:nvPr/>
        </p:nvSpPr>
        <p:spPr>
          <a:xfrm>
            <a:off x="9629373" y="2751368"/>
            <a:ext cx="8658627"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Librerie e requisiti:</a:t>
            </a:r>
          </a:p>
        </p:txBody>
      </p:sp>
      <p:sp>
        <p:nvSpPr>
          <p:cNvPr id="10" name="TextBox 10"/>
          <p:cNvSpPr txBox="1"/>
          <p:nvPr/>
        </p:nvSpPr>
        <p:spPr>
          <a:xfrm>
            <a:off x="9628200" y="3524106"/>
            <a:ext cx="8455135" cy="3604260"/>
          </a:xfrm>
          <a:prstGeom prst="rect">
            <a:avLst/>
          </a:prstGeom>
        </p:spPr>
        <p:txBody>
          <a:bodyPr lIns="0" tIns="0" rIns="0" bIns="0" rtlCol="0" anchor="t">
            <a:spAutoFit/>
          </a:bodyPr>
          <a:lstStyle/>
          <a:p>
            <a:pPr>
              <a:lnSpc>
                <a:spcPts val="4800"/>
              </a:lnSpc>
            </a:pPr>
            <a:r>
              <a:rPr lang="en-US" sz="2400" spc="48">
                <a:solidFill>
                  <a:srgbClr val="1546BA"/>
                </a:solidFill>
                <a:latin typeface="Libre Franklin Light Bold Italics"/>
              </a:rPr>
              <a:t>Repository Github</a:t>
            </a:r>
          </a:p>
          <a:p>
            <a:pPr>
              <a:lnSpc>
                <a:spcPts val="4800"/>
              </a:lnSpc>
            </a:pPr>
            <a:r>
              <a:rPr lang="en-US" sz="2400" u="sng" spc="48">
                <a:solidFill>
                  <a:srgbClr val="1546BA"/>
                </a:solidFill>
                <a:latin typeface="Libre Franklin Light"/>
              </a:rPr>
              <a:t>https://github.com/PythonGroupBiella/MaterialeLezioni</a:t>
            </a:r>
          </a:p>
          <a:p>
            <a:pPr>
              <a:lnSpc>
                <a:spcPts val="4800"/>
              </a:lnSpc>
            </a:pPr>
            <a:endParaRPr lang="en-US" sz="2400" u="sng" spc="48">
              <a:solidFill>
                <a:srgbClr val="1546BA"/>
              </a:solidFill>
              <a:latin typeface="Libre Franklin Light"/>
            </a:endParaRPr>
          </a:p>
          <a:p>
            <a:pPr>
              <a:lnSpc>
                <a:spcPts val="4800"/>
              </a:lnSpc>
            </a:pPr>
            <a:r>
              <a:rPr lang="en-US" sz="2400" spc="48">
                <a:solidFill>
                  <a:srgbClr val="1546BA"/>
                </a:solidFill>
                <a:latin typeface="Libre Franklin Light Bold"/>
              </a:rPr>
              <a:t>Nuove librerie</a:t>
            </a:r>
          </a:p>
          <a:p>
            <a:pPr>
              <a:lnSpc>
                <a:spcPts val="4800"/>
              </a:lnSpc>
            </a:pPr>
            <a:r>
              <a:rPr lang="en-US" sz="2400" spc="48">
                <a:solidFill>
                  <a:srgbClr val="1546BA"/>
                </a:solidFill>
                <a:latin typeface="Libre Franklin Light"/>
              </a:rPr>
              <a:t>Flask SQLAlchemy</a:t>
            </a:r>
          </a:p>
          <a:p>
            <a:pPr algn="l">
              <a:lnSpc>
                <a:spcPts val="4800"/>
              </a:lnSpc>
            </a:pPr>
            <a:r>
              <a:rPr lang="en-US" sz="2400" spc="48">
                <a:solidFill>
                  <a:srgbClr val="1546BA"/>
                </a:solidFill>
                <a:latin typeface="Libre Franklin Light"/>
              </a:rPr>
              <a:t>Flask Migrate</a:t>
            </a:r>
          </a:p>
        </p:txBody>
      </p:sp>
      <p:sp>
        <p:nvSpPr>
          <p:cNvPr id="11" name="TextBox 11"/>
          <p:cNvSpPr txBox="1"/>
          <p:nvPr/>
        </p:nvSpPr>
        <p:spPr>
          <a:xfrm>
            <a:off x="4263900" y="8102282"/>
            <a:ext cx="9892918" cy="741680"/>
          </a:xfrm>
          <a:prstGeom prst="rect">
            <a:avLst/>
          </a:prstGeom>
        </p:spPr>
        <p:txBody>
          <a:bodyPr lIns="0" tIns="0" rIns="0" bIns="0" rtlCol="0" anchor="t">
            <a:spAutoFit/>
          </a:bodyPr>
          <a:lstStyle/>
          <a:p>
            <a:pPr algn="l">
              <a:lnSpc>
                <a:spcPts val="6400"/>
              </a:lnSpc>
            </a:pPr>
            <a:r>
              <a:rPr lang="en-US" sz="3200" spc="64">
                <a:solidFill>
                  <a:srgbClr val="1546BA"/>
                </a:solidFill>
                <a:latin typeface="Libre Franklin Light"/>
              </a:rPr>
              <a:t>Condividete le vostre soluzioni e fate gli esercizi</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pic>
        <p:nvPicPr>
          <p:cNvPr id="5" name="Picture 5"/>
          <p:cNvPicPr>
            <a:picLocks noChangeAspect="1"/>
          </p:cNvPicPr>
          <p:nvPr/>
        </p:nvPicPr>
        <p:blipFill>
          <a:blip r:embed="rId3"/>
          <a:srcRect/>
          <a:stretch>
            <a:fillRect/>
          </a:stretch>
        </p:blipFill>
        <p:spPr>
          <a:xfrm>
            <a:off x="1028700" y="6259671"/>
            <a:ext cx="8731336" cy="4027329"/>
          </a:xfrm>
          <a:prstGeom prst="rect">
            <a:avLst/>
          </a:prstGeom>
        </p:spPr>
      </p:pic>
      <p:sp>
        <p:nvSpPr>
          <p:cNvPr id="6" name="TextBox 6"/>
          <p:cNvSpPr txBox="1"/>
          <p:nvPr/>
        </p:nvSpPr>
        <p:spPr>
          <a:xfrm>
            <a:off x="4432233" y="1166744"/>
            <a:ext cx="9423535" cy="718516"/>
          </a:xfrm>
          <a:prstGeom prst="rect">
            <a:avLst/>
          </a:prstGeom>
        </p:spPr>
        <p:txBody>
          <a:bodyPr lIns="0" tIns="0" rIns="0" bIns="0" rtlCol="0" anchor="t">
            <a:spAutoFit/>
          </a:bodyPr>
          <a:lstStyle/>
          <a:p>
            <a:pPr algn="ctr">
              <a:lnSpc>
                <a:spcPts val="5565"/>
              </a:lnSpc>
            </a:pPr>
            <a:r>
              <a:rPr lang="en-US" sz="5013" spc="80">
                <a:solidFill>
                  <a:srgbClr val="011C5D"/>
                </a:solidFill>
                <a:latin typeface="Montserrat Classic Bold"/>
              </a:rPr>
              <a:t>SQL Light con Flask</a:t>
            </a:r>
          </a:p>
        </p:txBody>
      </p:sp>
      <p:sp>
        <p:nvSpPr>
          <p:cNvPr id="7" name="TextBox 7"/>
          <p:cNvSpPr txBox="1"/>
          <p:nvPr/>
        </p:nvSpPr>
        <p:spPr>
          <a:xfrm>
            <a:off x="647700" y="9535203"/>
            <a:ext cx="658470" cy="183084"/>
          </a:xfrm>
          <a:prstGeom prst="rect">
            <a:avLst/>
          </a:prstGeom>
        </p:spPr>
        <p:txBody>
          <a:bodyPr lIns="0" tIns="0" rIns="0" bIns="0" rtlCol="0" anchor="t">
            <a:spAutoFit/>
          </a:bodyPr>
          <a:lstStyle/>
          <a:p>
            <a:pPr>
              <a:lnSpc>
                <a:spcPts val="1399"/>
              </a:lnSpc>
            </a:pPr>
            <a:r>
              <a:rPr lang="en-US" sz="1399">
                <a:solidFill>
                  <a:srgbClr val="1546BA"/>
                </a:solidFill>
                <a:latin typeface="Libre Franklin Bold"/>
              </a:rPr>
              <a:t>13</a:t>
            </a:r>
          </a:p>
        </p:txBody>
      </p:sp>
      <p:sp>
        <p:nvSpPr>
          <p:cNvPr id="8" name="TextBox 8"/>
          <p:cNvSpPr txBox="1"/>
          <p:nvPr/>
        </p:nvSpPr>
        <p:spPr>
          <a:xfrm>
            <a:off x="2706824" y="2751368"/>
            <a:ext cx="7998938"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Basic applications (100,000 hits /day)</a:t>
            </a:r>
          </a:p>
        </p:txBody>
      </p:sp>
      <p:sp>
        <p:nvSpPr>
          <p:cNvPr id="9" name="TextBox 9"/>
          <p:cNvSpPr txBox="1"/>
          <p:nvPr/>
        </p:nvSpPr>
        <p:spPr>
          <a:xfrm>
            <a:off x="2706824" y="3659213"/>
            <a:ext cx="7998938"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ORM - Object Relational Mapper</a:t>
            </a:r>
          </a:p>
        </p:txBody>
      </p:sp>
      <p:sp>
        <p:nvSpPr>
          <p:cNvPr id="10" name="TextBox 10"/>
          <p:cNvSpPr txBox="1"/>
          <p:nvPr/>
        </p:nvSpPr>
        <p:spPr>
          <a:xfrm>
            <a:off x="2706824" y="4652010"/>
            <a:ext cx="10798532"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CRUD Operations: Create, Read, Update, Delete</a:t>
            </a:r>
          </a:p>
        </p:txBody>
      </p:sp>
      <p:sp>
        <p:nvSpPr>
          <p:cNvPr id="11" name="TextBox 11"/>
          <p:cNvSpPr txBox="1"/>
          <p:nvPr/>
        </p:nvSpPr>
        <p:spPr>
          <a:xfrm>
            <a:off x="2706824" y="5651431"/>
            <a:ext cx="8240629"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Migrate - sincronizzazione automatica</a:t>
            </a:r>
          </a:p>
        </p:txBody>
      </p:sp>
      <p:sp>
        <p:nvSpPr>
          <p:cNvPr id="12" name="TextBox 12"/>
          <p:cNvSpPr txBox="1"/>
          <p:nvPr/>
        </p:nvSpPr>
        <p:spPr>
          <a:xfrm>
            <a:off x="9952921" y="7350713"/>
            <a:ext cx="8335079" cy="281940"/>
          </a:xfrm>
          <a:prstGeom prst="rect">
            <a:avLst/>
          </a:prstGeom>
        </p:spPr>
        <p:txBody>
          <a:bodyPr lIns="0" tIns="0" rIns="0" bIns="0" rtlCol="0" anchor="t">
            <a:spAutoFit/>
          </a:bodyPr>
          <a:lstStyle/>
          <a:p>
            <a:pPr>
              <a:lnSpc>
                <a:spcPts val="2100"/>
              </a:lnSpc>
            </a:pPr>
            <a:r>
              <a:rPr lang="en-US" sz="2100">
                <a:solidFill>
                  <a:srgbClr val="1546BA"/>
                </a:solidFill>
                <a:latin typeface="Libre Franklin Light"/>
              </a:rPr>
              <a:t>SQL Alchemy: </a:t>
            </a:r>
            <a:r>
              <a:rPr lang="en-US" sz="2100" u="sng">
                <a:solidFill>
                  <a:srgbClr val="1546BA"/>
                </a:solidFill>
                <a:latin typeface="Libre Franklin Light"/>
              </a:rPr>
              <a:t>https://docs.sqlalchemy.org/en/13/</a:t>
            </a:r>
          </a:p>
        </p:txBody>
      </p:sp>
      <p:sp>
        <p:nvSpPr>
          <p:cNvPr id="13" name="TextBox 13"/>
          <p:cNvSpPr txBox="1"/>
          <p:nvPr/>
        </p:nvSpPr>
        <p:spPr>
          <a:xfrm>
            <a:off x="9952921" y="7904545"/>
            <a:ext cx="8335079" cy="548640"/>
          </a:xfrm>
          <a:prstGeom prst="rect">
            <a:avLst/>
          </a:prstGeom>
        </p:spPr>
        <p:txBody>
          <a:bodyPr lIns="0" tIns="0" rIns="0" bIns="0" rtlCol="0" anchor="t">
            <a:spAutoFit/>
          </a:bodyPr>
          <a:lstStyle/>
          <a:p>
            <a:pPr>
              <a:lnSpc>
                <a:spcPts val="2100"/>
              </a:lnSpc>
            </a:pPr>
            <a:r>
              <a:rPr lang="en-US" sz="2100">
                <a:solidFill>
                  <a:srgbClr val="1546BA"/>
                </a:solidFill>
                <a:latin typeface="Libre Franklin Light"/>
              </a:rPr>
              <a:t>Flask SQLAlchemy: </a:t>
            </a:r>
          </a:p>
          <a:p>
            <a:pPr>
              <a:lnSpc>
                <a:spcPts val="2100"/>
              </a:lnSpc>
            </a:pPr>
            <a:r>
              <a:rPr lang="en-US" sz="2100" u="sng">
                <a:solidFill>
                  <a:srgbClr val="1546BA"/>
                </a:solidFill>
                <a:latin typeface="Libre Franklin Light"/>
              </a:rPr>
              <a:t>https://flask-sqlalchemy.palletsprojects.com/en/2.x/</a:t>
            </a:r>
          </a:p>
        </p:txBody>
      </p:sp>
      <p:sp>
        <p:nvSpPr>
          <p:cNvPr id="14" name="TextBox 14"/>
          <p:cNvSpPr txBox="1"/>
          <p:nvPr/>
        </p:nvSpPr>
        <p:spPr>
          <a:xfrm>
            <a:off x="9952921" y="8727487"/>
            <a:ext cx="8335079" cy="281940"/>
          </a:xfrm>
          <a:prstGeom prst="rect">
            <a:avLst/>
          </a:prstGeom>
        </p:spPr>
        <p:txBody>
          <a:bodyPr lIns="0" tIns="0" rIns="0" bIns="0" rtlCol="0" anchor="t">
            <a:spAutoFit/>
          </a:bodyPr>
          <a:lstStyle/>
          <a:p>
            <a:pPr>
              <a:lnSpc>
                <a:spcPts val="2100"/>
              </a:lnSpc>
            </a:pPr>
            <a:r>
              <a:rPr lang="en-US" sz="2100">
                <a:solidFill>
                  <a:srgbClr val="1546BA"/>
                </a:solidFill>
                <a:latin typeface="Libre Franklin Light"/>
              </a:rPr>
              <a:t>Flask Migrate: https://flask-migrate.readthedocs.io/en/latest/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4432233" y="1166744"/>
            <a:ext cx="9423535" cy="718516"/>
          </a:xfrm>
          <a:prstGeom prst="rect">
            <a:avLst/>
          </a:prstGeom>
        </p:spPr>
        <p:txBody>
          <a:bodyPr lIns="0" tIns="0" rIns="0" bIns="0" rtlCol="0" anchor="t">
            <a:spAutoFit/>
          </a:bodyPr>
          <a:lstStyle/>
          <a:p>
            <a:pPr algn="ctr">
              <a:lnSpc>
                <a:spcPts val="5565"/>
              </a:lnSpc>
            </a:pPr>
            <a:r>
              <a:rPr lang="en-US" sz="5013" spc="80" dirty="0" err="1">
                <a:solidFill>
                  <a:srgbClr val="011C5D"/>
                </a:solidFill>
                <a:latin typeface="Montserrat Classic Bold"/>
              </a:rPr>
              <a:t>Lezione</a:t>
            </a:r>
            <a:r>
              <a:rPr lang="en-US" sz="5013" spc="80" dirty="0">
                <a:solidFill>
                  <a:srgbClr val="011C5D"/>
                </a:solidFill>
                <a:latin typeface="Montserrat Classic Bold"/>
              </a:rPr>
              <a:t> 6</a:t>
            </a:r>
          </a:p>
        </p:txBody>
      </p:sp>
      <p:sp>
        <p:nvSpPr>
          <p:cNvPr id="6" name="TextBox 6"/>
          <p:cNvSpPr txBox="1"/>
          <p:nvPr/>
        </p:nvSpPr>
        <p:spPr>
          <a:xfrm>
            <a:off x="1301426" y="3924300"/>
            <a:ext cx="8056673" cy="3077766"/>
          </a:xfrm>
          <a:prstGeom prst="rect">
            <a:avLst/>
          </a:prstGeom>
        </p:spPr>
        <p:txBody>
          <a:bodyPr wrap="square" lIns="0" tIns="0" rIns="0" bIns="0" rtlCol="0" anchor="t">
            <a:spAutoFit/>
          </a:bodyPr>
          <a:lstStyle/>
          <a:p>
            <a:pPr marL="518160" lvl="1" indent="-259080">
              <a:lnSpc>
                <a:spcPts val="4800"/>
              </a:lnSpc>
              <a:buFont typeface="Arial"/>
              <a:buChar char="•"/>
            </a:pPr>
            <a:r>
              <a:rPr lang="en-US" sz="2400" spc="48" dirty="0" smtClean="0">
                <a:solidFill>
                  <a:srgbClr val="1546BA"/>
                </a:solidFill>
                <a:latin typeface="Libre Franklin Light"/>
              </a:rPr>
              <a:t>Blueprints - </a:t>
            </a:r>
            <a:r>
              <a:rPr lang="en-US" sz="2400" spc="48" dirty="0" err="1">
                <a:solidFill>
                  <a:srgbClr val="1546BA"/>
                </a:solidFill>
                <a:latin typeface="Libre Franklin Light"/>
              </a:rPr>
              <a:t>r</a:t>
            </a:r>
            <a:r>
              <a:rPr lang="en-US" sz="2400" spc="48" dirty="0" err="1" smtClean="0">
                <a:solidFill>
                  <a:srgbClr val="1546BA"/>
                </a:solidFill>
                <a:latin typeface="Libre Franklin Light"/>
              </a:rPr>
              <a:t>iorganizzazione</a:t>
            </a:r>
            <a:r>
              <a:rPr lang="en-US" sz="2400" spc="48" dirty="0" smtClean="0">
                <a:solidFill>
                  <a:srgbClr val="1546BA"/>
                </a:solidFill>
                <a:latin typeface="Libre Franklin Light"/>
              </a:rPr>
              <a:t> per “Large applications”</a:t>
            </a:r>
          </a:p>
          <a:p>
            <a:pPr marL="518160" lvl="1" indent="-259080">
              <a:lnSpc>
                <a:spcPts val="4800"/>
              </a:lnSpc>
              <a:buFont typeface="Arial"/>
              <a:buChar char="•"/>
            </a:pPr>
            <a:r>
              <a:rPr lang="en-US" sz="2400" spc="48" dirty="0" err="1" smtClean="0">
                <a:solidFill>
                  <a:srgbClr val="1546BA"/>
                </a:solidFill>
                <a:latin typeface="Libre Franklin Light"/>
              </a:rPr>
              <a:t>Gestire</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configurazioni</a:t>
            </a:r>
            <a:endParaRPr lang="en-US" sz="2400" spc="48" dirty="0">
              <a:solidFill>
                <a:srgbClr val="1546BA"/>
              </a:solidFill>
              <a:latin typeface="Libre Franklin Light"/>
            </a:endParaRPr>
          </a:p>
          <a:p>
            <a:pPr marL="518160" lvl="1" indent="-259080" algn="l">
              <a:lnSpc>
                <a:spcPts val="4800"/>
              </a:lnSpc>
              <a:buFont typeface="Arial"/>
              <a:buChar char="•"/>
            </a:pPr>
            <a:r>
              <a:rPr lang="en-US" sz="2400" spc="48" dirty="0" err="1" smtClean="0">
                <a:solidFill>
                  <a:srgbClr val="1546BA"/>
                </a:solidFill>
                <a:latin typeface="Libre Franklin Light"/>
              </a:rPr>
              <a:t>Unittest</a:t>
            </a:r>
            <a:endParaRPr lang="en-US" sz="2400" spc="48" dirty="0" smtClean="0">
              <a:solidFill>
                <a:srgbClr val="1546BA"/>
              </a:solidFill>
              <a:latin typeface="Libre Franklin Light"/>
            </a:endParaRPr>
          </a:p>
          <a:p>
            <a:pPr marL="518160" lvl="1" indent="-259080" algn="l">
              <a:lnSpc>
                <a:spcPts val="4800"/>
              </a:lnSpc>
              <a:buFont typeface="Arial"/>
              <a:buChar char="•"/>
            </a:pPr>
            <a:r>
              <a:rPr lang="en-US" sz="2400" spc="48" dirty="0" err="1" smtClean="0">
                <a:solidFill>
                  <a:srgbClr val="1546BA"/>
                </a:solidFill>
                <a:latin typeface="Libre Franklin Light"/>
              </a:rPr>
              <a:t>Idee</a:t>
            </a:r>
            <a:r>
              <a:rPr lang="en-US" sz="2400" spc="48" dirty="0" smtClean="0">
                <a:solidFill>
                  <a:srgbClr val="1546BA"/>
                </a:solidFill>
                <a:latin typeface="Libre Franklin Light"/>
              </a:rPr>
              <a:t> per le </a:t>
            </a:r>
            <a:r>
              <a:rPr lang="en-US" sz="2400" spc="48" dirty="0" err="1" smtClean="0">
                <a:solidFill>
                  <a:srgbClr val="1546BA"/>
                </a:solidFill>
                <a:latin typeface="Libre Franklin Light"/>
              </a:rPr>
              <a:t>prossime</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evoluzioni</a:t>
            </a:r>
            <a:endParaRPr lang="en-US" sz="2400" spc="48" dirty="0">
              <a:solidFill>
                <a:srgbClr val="1546BA"/>
              </a:solidFill>
              <a:latin typeface="Libre Franklin Light"/>
            </a:endParaRPr>
          </a:p>
        </p:txBody>
      </p:sp>
      <p:sp>
        <p:nvSpPr>
          <p:cNvPr id="7" name="TextBox 7"/>
          <p:cNvSpPr txBox="1"/>
          <p:nvPr/>
        </p:nvSpPr>
        <p:spPr>
          <a:xfrm>
            <a:off x="2133600" y="2416321"/>
            <a:ext cx="5924418" cy="491490"/>
          </a:xfrm>
          <a:prstGeom prst="rect">
            <a:avLst/>
          </a:prstGeom>
        </p:spPr>
        <p:txBody>
          <a:bodyPr lIns="0" tIns="0" rIns="0" bIns="0" rtlCol="0" anchor="t">
            <a:spAutoFit/>
          </a:bodyPr>
          <a:lstStyle/>
          <a:p>
            <a:pPr>
              <a:lnSpc>
                <a:spcPts val="3600"/>
              </a:lnSpc>
            </a:pPr>
            <a:r>
              <a:rPr lang="en-US" sz="3600" dirty="0" err="1">
                <a:solidFill>
                  <a:srgbClr val="1546BA"/>
                </a:solidFill>
                <a:latin typeface="Libre Franklin Light"/>
              </a:rPr>
              <a:t>Oggi</a:t>
            </a:r>
            <a:r>
              <a:rPr lang="en-US" sz="3600" dirty="0">
                <a:solidFill>
                  <a:srgbClr val="1546BA"/>
                </a:solidFill>
                <a:latin typeface="Libre Franklin Light"/>
              </a:rPr>
              <a:t> </a:t>
            </a:r>
            <a:r>
              <a:rPr lang="en-US" sz="3600" dirty="0" err="1">
                <a:solidFill>
                  <a:srgbClr val="1546BA"/>
                </a:solidFill>
                <a:latin typeface="Libre Franklin Light"/>
              </a:rPr>
              <a:t>vedremo</a:t>
            </a:r>
            <a:r>
              <a:rPr lang="en-US" sz="3600" dirty="0">
                <a:solidFill>
                  <a:srgbClr val="1546BA"/>
                </a:solidFill>
                <a:latin typeface="Libre Franklin Light"/>
              </a:rPr>
              <a:t>...</a:t>
            </a:r>
          </a:p>
        </p:txBody>
      </p:sp>
      <p:sp>
        <p:nvSpPr>
          <p:cNvPr id="8" name="TextBox 10"/>
          <p:cNvSpPr txBox="1"/>
          <p:nvPr/>
        </p:nvSpPr>
        <p:spPr>
          <a:xfrm>
            <a:off x="8305800" y="6286500"/>
            <a:ext cx="9982200" cy="2462213"/>
          </a:xfrm>
          <a:prstGeom prst="rect">
            <a:avLst/>
          </a:prstGeom>
        </p:spPr>
        <p:txBody>
          <a:bodyPr wrap="square" lIns="0" tIns="0" rIns="0" bIns="0" rtlCol="0" anchor="t">
            <a:spAutoFit/>
          </a:bodyPr>
          <a:lstStyle/>
          <a:p>
            <a:pPr>
              <a:lnSpc>
                <a:spcPts val="4800"/>
              </a:lnSpc>
            </a:pPr>
            <a:r>
              <a:rPr lang="en-US" spc="48" dirty="0">
                <a:solidFill>
                  <a:srgbClr val="1546BA"/>
                </a:solidFill>
                <a:latin typeface="Libre Franklin Light Bold Italics"/>
              </a:rPr>
              <a:t>Repository </a:t>
            </a:r>
            <a:r>
              <a:rPr lang="en-US" spc="48" dirty="0" err="1">
                <a:solidFill>
                  <a:srgbClr val="1546BA"/>
                </a:solidFill>
                <a:latin typeface="Libre Franklin Light Bold Italics"/>
              </a:rPr>
              <a:t>Github</a:t>
            </a:r>
            <a:endParaRPr lang="en-US" spc="48" dirty="0">
              <a:solidFill>
                <a:srgbClr val="1546BA"/>
              </a:solidFill>
              <a:latin typeface="Libre Franklin Light Bold Italics"/>
            </a:endParaRPr>
          </a:p>
          <a:p>
            <a:pPr>
              <a:lnSpc>
                <a:spcPts val="4800"/>
              </a:lnSpc>
            </a:pPr>
            <a:r>
              <a:rPr lang="en-US" u="sng" spc="48" dirty="0">
                <a:solidFill>
                  <a:srgbClr val="1546BA"/>
                </a:solidFill>
                <a:latin typeface="Libre Franklin Light"/>
                <a:hlinkClick r:id="rId3"/>
              </a:rPr>
              <a:t>https://</a:t>
            </a:r>
            <a:r>
              <a:rPr lang="en-US" u="sng" spc="48" dirty="0" smtClean="0">
                <a:solidFill>
                  <a:srgbClr val="1546BA"/>
                </a:solidFill>
                <a:latin typeface="Libre Franklin Light"/>
                <a:hlinkClick r:id="rId3"/>
              </a:rPr>
              <a:t>github.com/PythonGroupBiella/MaterialeLezioni/tree/master/Flask/Lezione6</a:t>
            </a:r>
            <a:endParaRPr lang="en-US" u="sng" spc="48" dirty="0" smtClean="0">
              <a:solidFill>
                <a:srgbClr val="1546BA"/>
              </a:solidFill>
              <a:latin typeface="Libre Franklin Light"/>
            </a:endParaRPr>
          </a:p>
          <a:p>
            <a:pPr>
              <a:lnSpc>
                <a:spcPts val="4800"/>
              </a:lnSpc>
            </a:pPr>
            <a:r>
              <a:rPr lang="en-US" i="1" spc="48" dirty="0" err="1" smtClean="0">
                <a:solidFill>
                  <a:srgbClr val="1546BA"/>
                </a:solidFill>
                <a:latin typeface="Libre Franklin Light Bold"/>
              </a:rPr>
              <a:t>Nuove</a:t>
            </a:r>
            <a:r>
              <a:rPr lang="en-US" i="1" spc="48" dirty="0" smtClean="0">
                <a:solidFill>
                  <a:srgbClr val="1546BA"/>
                </a:solidFill>
                <a:latin typeface="Libre Franklin Light Bold"/>
              </a:rPr>
              <a:t> </a:t>
            </a:r>
            <a:r>
              <a:rPr lang="en-US" i="1" spc="48" dirty="0" err="1">
                <a:solidFill>
                  <a:srgbClr val="1546BA"/>
                </a:solidFill>
                <a:latin typeface="Libre Franklin Light Bold"/>
              </a:rPr>
              <a:t>librerie</a:t>
            </a:r>
            <a:endParaRPr lang="en-US" i="1" spc="48" dirty="0">
              <a:solidFill>
                <a:srgbClr val="1546BA"/>
              </a:solidFill>
              <a:latin typeface="Libre Franklin Light Bold"/>
            </a:endParaRPr>
          </a:p>
          <a:p>
            <a:pPr>
              <a:lnSpc>
                <a:spcPts val="4800"/>
              </a:lnSpc>
            </a:pPr>
            <a:r>
              <a:rPr lang="en-US" spc="48" dirty="0" err="1" smtClean="0">
                <a:solidFill>
                  <a:srgbClr val="1546BA"/>
                </a:solidFill>
                <a:latin typeface="Libre Franklin Light"/>
              </a:rPr>
              <a:t>Unittest</a:t>
            </a:r>
            <a:endParaRPr lang="en-US" spc="48" dirty="0">
              <a:solidFill>
                <a:srgbClr val="1546BA"/>
              </a:solidFill>
              <a:latin typeface="Libre Franklin Light"/>
            </a:endParaRPr>
          </a:p>
        </p:txBody>
      </p:sp>
      <p:sp>
        <p:nvSpPr>
          <p:cNvPr id="9" name="TextBox 11"/>
          <p:cNvSpPr txBox="1"/>
          <p:nvPr/>
        </p:nvSpPr>
        <p:spPr>
          <a:xfrm>
            <a:off x="4197541" y="9012773"/>
            <a:ext cx="9892918" cy="741680"/>
          </a:xfrm>
          <a:prstGeom prst="rect">
            <a:avLst/>
          </a:prstGeom>
        </p:spPr>
        <p:txBody>
          <a:bodyPr lIns="0" tIns="0" rIns="0" bIns="0" rtlCol="0" anchor="t">
            <a:spAutoFit/>
          </a:bodyPr>
          <a:lstStyle/>
          <a:p>
            <a:pPr algn="l">
              <a:lnSpc>
                <a:spcPts val="6400"/>
              </a:lnSpc>
            </a:pPr>
            <a:r>
              <a:rPr lang="en-US" sz="3200" spc="64" dirty="0" err="1">
                <a:solidFill>
                  <a:srgbClr val="1546BA"/>
                </a:solidFill>
                <a:latin typeface="Libre Franklin Light"/>
              </a:rPr>
              <a:t>Condividete</a:t>
            </a:r>
            <a:r>
              <a:rPr lang="en-US" sz="3200" spc="64" dirty="0">
                <a:solidFill>
                  <a:srgbClr val="1546BA"/>
                </a:solidFill>
                <a:latin typeface="Libre Franklin Light"/>
              </a:rPr>
              <a:t> le </a:t>
            </a:r>
            <a:r>
              <a:rPr lang="en-US" sz="3200" spc="64" dirty="0" err="1">
                <a:solidFill>
                  <a:srgbClr val="1546BA"/>
                </a:solidFill>
                <a:latin typeface="Libre Franklin Light"/>
              </a:rPr>
              <a:t>vostre</a:t>
            </a:r>
            <a:r>
              <a:rPr lang="en-US" sz="3200" spc="64" dirty="0">
                <a:solidFill>
                  <a:srgbClr val="1546BA"/>
                </a:solidFill>
                <a:latin typeface="Libre Franklin Light"/>
              </a:rPr>
              <a:t> </a:t>
            </a:r>
            <a:r>
              <a:rPr lang="en-US" sz="3200" spc="64" dirty="0" err="1">
                <a:solidFill>
                  <a:srgbClr val="1546BA"/>
                </a:solidFill>
                <a:latin typeface="Libre Franklin Light"/>
              </a:rPr>
              <a:t>soluzioni</a:t>
            </a:r>
            <a:r>
              <a:rPr lang="en-US" sz="3200" spc="64" dirty="0">
                <a:solidFill>
                  <a:srgbClr val="1546BA"/>
                </a:solidFill>
                <a:latin typeface="Libre Franklin Light"/>
              </a:rPr>
              <a:t> e fate </a:t>
            </a:r>
            <a:r>
              <a:rPr lang="en-US" sz="3200" spc="64" dirty="0" err="1">
                <a:solidFill>
                  <a:srgbClr val="1546BA"/>
                </a:solidFill>
                <a:latin typeface="Libre Franklin Light"/>
              </a:rPr>
              <a:t>gli</a:t>
            </a:r>
            <a:r>
              <a:rPr lang="en-US" sz="3200" spc="64" dirty="0">
                <a:solidFill>
                  <a:srgbClr val="1546BA"/>
                </a:solidFill>
                <a:latin typeface="Libre Franklin Light"/>
              </a:rPr>
              <a:t> </a:t>
            </a:r>
            <a:r>
              <a:rPr lang="en-US" sz="3200" spc="64" dirty="0" err="1">
                <a:solidFill>
                  <a:srgbClr val="1546BA"/>
                </a:solidFill>
                <a:latin typeface="Libre Franklin Light"/>
              </a:rPr>
              <a:t>esercizi</a:t>
            </a:r>
            <a:endParaRPr lang="en-US" sz="3200" spc="64" dirty="0">
              <a:solidFill>
                <a:srgbClr val="1546BA"/>
              </a:solidFill>
              <a:latin typeface="Libre Franklin Light"/>
            </a:endParaRPr>
          </a:p>
        </p:txBody>
      </p:sp>
    </p:spTree>
    <p:extLst>
      <p:ext uri="{BB962C8B-B14F-4D97-AF65-F5344CB8AC3E}">
        <p14:creationId xmlns:p14="http://schemas.microsoft.com/office/powerpoint/2010/main" val="651423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6" name="TextBox 6"/>
          <p:cNvSpPr txBox="1"/>
          <p:nvPr/>
        </p:nvSpPr>
        <p:spPr>
          <a:xfrm>
            <a:off x="1350663" y="4490050"/>
            <a:ext cx="9423535" cy="718145"/>
          </a:xfrm>
          <a:prstGeom prst="rect">
            <a:avLst/>
          </a:prstGeom>
        </p:spPr>
        <p:txBody>
          <a:bodyPr lIns="0" tIns="0" rIns="0" bIns="0" rtlCol="0" anchor="t">
            <a:spAutoFit/>
          </a:bodyPr>
          <a:lstStyle/>
          <a:p>
            <a:pPr algn="ctr">
              <a:lnSpc>
                <a:spcPts val="5565"/>
              </a:lnSpc>
            </a:pPr>
            <a:r>
              <a:rPr lang="en-US" sz="5013" spc="80" dirty="0" err="1" smtClean="0">
                <a:solidFill>
                  <a:srgbClr val="011C5D"/>
                </a:solidFill>
                <a:latin typeface="Montserrat Classic Bold"/>
              </a:rPr>
              <a:t>Progetto</a:t>
            </a:r>
            <a:r>
              <a:rPr lang="en-US" sz="5013" spc="80" dirty="0" smtClean="0">
                <a:solidFill>
                  <a:srgbClr val="011C5D"/>
                </a:solidFill>
                <a:latin typeface="Montserrat Classic Bold"/>
              </a:rPr>
              <a:t> di </a:t>
            </a:r>
            <a:r>
              <a:rPr lang="en-US" sz="5013" spc="80" dirty="0" err="1" smtClean="0">
                <a:solidFill>
                  <a:srgbClr val="011C5D"/>
                </a:solidFill>
                <a:latin typeface="Montserrat Classic Bold"/>
              </a:rPr>
              <a:t>esempio</a:t>
            </a:r>
            <a:endParaRPr lang="en-US" sz="5013" spc="80" dirty="0">
              <a:solidFill>
                <a:srgbClr val="011C5D"/>
              </a:solidFill>
              <a:latin typeface="Montserrat Classic Bold"/>
            </a:endParaRPr>
          </a:p>
        </p:txBody>
      </p:sp>
      <p:sp>
        <p:nvSpPr>
          <p:cNvPr id="7" name="TextBox 7"/>
          <p:cNvSpPr txBox="1"/>
          <p:nvPr/>
        </p:nvSpPr>
        <p:spPr>
          <a:xfrm>
            <a:off x="647700" y="9535203"/>
            <a:ext cx="658470" cy="183084"/>
          </a:xfrm>
          <a:prstGeom prst="rect">
            <a:avLst/>
          </a:prstGeom>
        </p:spPr>
        <p:txBody>
          <a:bodyPr lIns="0" tIns="0" rIns="0" bIns="0" rtlCol="0" anchor="t">
            <a:spAutoFit/>
          </a:bodyPr>
          <a:lstStyle/>
          <a:p>
            <a:pPr>
              <a:lnSpc>
                <a:spcPts val="1399"/>
              </a:lnSpc>
            </a:pPr>
            <a:r>
              <a:rPr lang="en-US" sz="1399">
                <a:solidFill>
                  <a:srgbClr val="1546BA"/>
                </a:solidFill>
                <a:latin typeface="Libre Franklin Bold"/>
              </a:rPr>
              <a:t>13</a:t>
            </a:r>
          </a:p>
        </p:txBody>
      </p:sp>
      <p:sp>
        <p:nvSpPr>
          <p:cNvPr id="8" name="TextBox 8"/>
          <p:cNvSpPr txBox="1"/>
          <p:nvPr/>
        </p:nvSpPr>
        <p:spPr>
          <a:xfrm>
            <a:off x="2706824" y="3580725"/>
            <a:ext cx="7998938" cy="466090"/>
          </a:xfrm>
          <a:prstGeom prst="rect">
            <a:avLst/>
          </a:prstGeom>
        </p:spPr>
        <p:txBody>
          <a:bodyPr lIns="0" tIns="0" rIns="0" bIns="0" rtlCol="0" anchor="t">
            <a:spAutoFit/>
          </a:bodyPr>
          <a:lstStyle/>
          <a:p>
            <a:pPr>
              <a:lnSpc>
                <a:spcPts val="3600"/>
              </a:lnSpc>
            </a:pPr>
            <a:r>
              <a:rPr lang="en-US" sz="3600" dirty="0" smtClean="0">
                <a:hlinkClick r:id="rId3"/>
              </a:rPr>
              <a:t>Flask </a:t>
            </a:r>
            <a:r>
              <a:rPr lang="en-US" sz="3600" dirty="0">
                <a:hlinkClick r:id="rId3"/>
              </a:rPr>
              <a:t>Web Development</a:t>
            </a:r>
            <a:endParaRPr lang="en-US" sz="3600" dirty="0">
              <a:solidFill>
                <a:srgbClr val="1546BA"/>
              </a:solidFill>
              <a:latin typeface="Libre Franklin Light"/>
            </a:endParaRPr>
          </a:p>
        </p:txBody>
      </p:sp>
      <p:sp>
        <p:nvSpPr>
          <p:cNvPr id="11" name="TextBox 11"/>
          <p:cNvSpPr txBox="1"/>
          <p:nvPr/>
        </p:nvSpPr>
        <p:spPr>
          <a:xfrm>
            <a:off x="2706824" y="5651431"/>
            <a:ext cx="8240629" cy="923330"/>
          </a:xfrm>
          <a:prstGeom prst="rect">
            <a:avLst/>
          </a:prstGeom>
        </p:spPr>
        <p:txBody>
          <a:bodyPr lIns="0" tIns="0" rIns="0" bIns="0" rtlCol="0" anchor="t">
            <a:spAutoFit/>
          </a:bodyPr>
          <a:lstStyle/>
          <a:p>
            <a:pPr>
              <a:lnSpc>
                <a:spcPts val="3600"/>
              </a:lnSpc>
            </a:pPr>
            <a:r>
              <a:rPr lang="en-US" sz="3600" dirty="0" err="1" smtClean="0">
                <a:solidFill>
                  <a:srgbClr val="1546BA"/>
                </a:solidFill>
                <a:latin typeface="Libre Franklin Light"/>
              </a:rPr>
              <a:t>Flasky</a:t>
            </a:r>
            <a:endParaRPr lang="en-US" sz="3600" dirty="0" smtClean="0">
              <a:solidFill>
                <a:srgbClr val="1546BA"/>
              </a:solidFill>
              <a:latin typeface="Libre Franklin Light"/>
            </a:endParaRPr>
          </a:p>
          <a:p>
            <a:pPr>
              <a:lnSpc>
                <a:spcPts val="3600"/>
              </a:lnSpc>
            </a:pPr>
            <a:r>
              <a:rPr lang="en-US" sz="2000" dirty="0">
                <a:solidFill>
                  <a:srgbClr val="1546BA"/>
                </a:solidFill>
                <a:latin typeface="Libre Franklin Light"/>
              </a:rPr>
              <a:t>https://github.com/miguelgrinberg/flasky</a:t>
            </a:r>
          </a:p>
        </p:txBody>
      </p:sp>
      <p:sp>
        <p:nvSpPr>
          <p:cNvPr id="15" name="TextBox 6"/>
          <p:cNvSpPr txBox="1"/>
          <p:nvPr/>
        </p:nvSpPr>
        <p:spPr>
          <a:xfrm>
            <a:off x="1274021" y="2574591"/>
            <a:ext cx="9423535" cy="718145"/>
          </a:xfrm>
          <a:prstGeom prst="rect">
            <a:avLst/>
          </a:prstGeom>
        </p:spPr>
        <p:txBody>
          <a:bodyPr lIns="0" tIns="0" rIns="0" bIns="0" rtlCol="0" anchor="t">
            <a:spAutoFit/>
          </a:bodyPr>
          <a:lstStyle/>
          <a:p>
            <a:pPr algn="ctr">
              <a:lnSpc>
                <a:spcPts val="5565"/>
              </a:lnSpc>
            </a:pPr>
            <a:r>
              <a:rPr lang="en-US" sz="5013" spc="80" dirty="0" err="1" smtClean="0">
                <a:solidFill>
                  <a:srgbClr val="011C5D"/>
                </a:solidFill>
                <a:latin typeface="Montserrat Classic Bold"/>
              </a:rPr>
              <a:t>Libro</a:t>
            </a:r>
            <a:r>
              <a:rPr lang="en-US" sz="5013" spc="80" dirty="0" smtClean="0">
                <a:solidFill>
                  <a:srgbClr val="011C5D"/>
                </a:solidFill>
                <a:latin typeface="Montserrat Classic Bold"/>
              </a:rPr>
              <a:t> di </a:t>
            </a:r>
            <a:r>
              <a:rPr lang="en-US" sz="5013" spc="80" dirty="0" err="1" smtClean="0">
                <a:solidFill>
                  <a:srgbClr val="011C5D"/>
                </a:solidFill>
                <a:latin typeface="Montserrat Classic Bold"/>
              </a:rPr>
              <a:t>riferimento</a:t>
            </a:r>
            <a:endParaRPr lang="en-US" sz="5013" spc="80" dirty="0">
              <a:solidFill>
                <a:srgbClr val="011C5D"/>
              </a:solidFill>
              <a:latin typeface="Montserrat Classic Bold"/>
            </a:endParaRPr>
          </a:p>
        </p:txBody>
      </p:sp>
      <p:pic>
        <p:nvPicPr>
          <p:cNvPr id="5" name="Immagine 4"/>
          <p:cNvPicPr>
            <a:picLocks noChangeAspect="1"/>
          </p:cNvPicPr>
          <p:nvPr/>
        </p:nvPicPr>
        <p:blipFill>
          <a:blip r:embed="rId4"/>
          <a:stretch>
            <a:fillRect/>
          </a:stretch>
        </p:blipFill>
        <p:spPr>
          <a:xfrm>
            <a:off x="10947453" y="1121399"/>
            <a:ext cx="6258798" cy="8173591"/>
          </a:xfrm>
          <a:prstGeom prst="rect">
            <a:avLst/>
          </a:prstGeom>
        </p:spPr>
      </p:pic>
    </p:spTree>
    <p:extLst>
      <p:ext uri="{BB962C8B-B14F-4D97-AF65-F5344CB8AC3E}">
        <p14:creationId xmlns:p14="http://schemas.microsoft.com/office/powerpoint/2010/main" val="3612324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7" name="TextBox 7"/>
          <p:cNvSpPr txBox="1"/>
          <p:nvPr/>
        </p:nvSpPr>
        <p:spPr>
          <a:xfrm>
            <a:off x="647700" y="9535203"/>
            <a:ext cx="658470" cy="183084"/>
          </a:xfrm>
          <a:prstGeom prst="rect">
            <a:avLst/>
          </a:prstGeom>
        </p:spPr>
        <p:txBody>
          <a:bodyPr lIns="0" tIns="0" rIns="0" bIns="0" rtlCol="0" anchor="t">
            <a:spAutoFit/>
          </a:bodyPr>
          <a:lstStyle/>
          <a:p>
            <a:pPr>
              <a:lnSpc>
                <a:spcPts val="1399"/>
              </a:lnSpc>
            </a:pPr>
            <a:r>
              <a:rPr lang="en-US" sz="1399">
                <a:solidFill>
                  <a:srgbClr val="1546BA"/>
                </a:solidFill>
                <a:latin typeface="Libre Franklin Bold"/>
              </a:rPr>
              <a:t>13</a:t>
            </a:r>
          </a:p>
        </p:txBody>
      </p:sp>
      <p:sp>
        <p:nvSpPr>
          <p:cNvPr id="11" name="TextBox 11"/>
          <p:cNvSpPr txBox="1"/>
          <p:nvPr/>
        </p:nvSpPr>
        <p:spPr>
          <a:xfrm>
            <a:off x="2590800" y="9218043"/>
            <a:ext cx="8240629" cy="408702"/>
          </a:xfrm>
          <a:prstGeom prst="rect">
            <a:avLst/>
          </a:prstGeom>
        </p:spPr>
        <p:txBody>
          <a:bodyPr lIns="0" tIns="0" rIns="0" bIns="0" rtlCol="0" anchor="t">
            <a:spAutoFit/>
          </a:bodyPr>
          <a:lstStyle/>
          <a:p>
            <a:pPr>
              <a:lnSpc>
                <a:spcPts val="3600"/>
              </a:lnSpc>
            </a:pPr>
            <a:r>
              <a:rPr lang="en-US" sz="2000" dirty="0" err="1" smtClean="0">
                <a:solidFill>
                  <a:srgbClr val="1546BA"/>
                </a:solidFill>
                <a:latin typeface="Libre Franklin Light"/>
              </a:rPr>
              <a:t>Nel</a:t>
            </a:r>
            <a:r>
              <a:rPr lang="en-US" sz="2000" dirty="0" smtClean="0">
                <a:solidFill>
                  <a:srgbClr val="1546BA"/>
                </a:solidFill>
                <a:latin typeface="Libre Franklin Light"/>
              </a:rPr>
              <a:t> </a:t>
            </a:r>
            <a:r>
              <a:rPr lang="en-US" sz="2000" dirty="0" err="1" smtClean="0">
                <a:solidFill>
                  <a:srgbClr val="1546BA"/>
                </a:solidFill>
                <a:latin typeface="Libre Franklin Light"/>
              </a:rPr>
              <a:t>libro</a:t>
            </a:r>
            <a:r>
              <a:rPr lang="en-US" sz="2000" dirty="0" smtClean="0">
                <a:solidFill>
                  <a:srgbClr val="1546BA"/>
                </a:solidFill>
                <a:latin typeface="Libre Franklin Light"/>
              </a:rPr>
              <a:t>: Cap</a:t>
            </a:r>
            <a:r>
              <a:rPr lang="en-US" sz="2000" dirty="0">
                <a:solidFill>
                  <a:srgbClr val="1546BA"/>
                </a:solidFill>
                <a:latin typeface="Libre Franklin Light"/>
              </a:rPr>
              <a:t>. 7 - Large Application Structure</a:t>
            </a:r>
          </a:p>
        </p:txBody>
      </p:sp>
      <p:sp>
        <p:nvSpPr>
          <p:cNvPr id="15" name="TextBox 6"/>
          <p:cNvSpPr txBox="1"/>
          <p:nvPr/>
        </p:nvSpPr>
        <p:spPr>
          <a:xfrm>
            <a:off x="1523918" y="1124410"/>
            <a:ext cx="15163882" cy="718145"/>
          </a:xfrm>
          <a:prstGeom prst="rect">
            <a:avLst/>
          </a:prstGeom>
        </p:spPr>
        <p:txBody>
          <a:bodyPr wrap="square" lIns="0" tIns="0" rIns="0" bIns="0" rtlCol="0" anchor="t">
            <a:spAutoFit/>
          </a:bodyPr>
          <a:lstStyle/>
          <a:p>
            <a:pPr algn="ctr">
              <a:lnSpc>
                <a:spcPts val="5565"/>
              </a:lnSpc>
            </a:pPr>
            <a:r>
              <a:rPr lang="en-US" sz="5013" spc="80" dirty="0" err="1" smtClean="0">
                <a:solidFill>
                  <a:srgbClr val="011C5D"/>
                </a:solidFill>
                <a:latin typeface="Montserrat Classic Bold"/>
              </a:rPr>
              <a:t>Riorganizzare</a:t>
            </a:r>
            <a:r>
              <a:rPr lang="en-US" sz="5013" spc="80" dirty="0" smtClean="0">
                <a:solidFill>
                  <a:srgbClr val="011C5D"/>
                </a:solidFill>
                <a:latin typeface="Montserrat Classic Bold"/>
              </a:rPr>
              <a:t> per “Large applications”</a:t>
            </a:r>
            <a:endParaRPr lang="en-US" sz="5013" spc="80" dirty="0">
              <a:solidFill>
                <a:srgbClr val="011C5D"/>
              </a:solidFill>
              <a:latin typeface="Montserrat Classic Bold"/>
            </a:endParaRPr>
          </a:p>
        </p:txBody>
      </p:sp>
      <p:sp>
        <p:nvSpPr>
          <p:cNvPr id="12" name="TextBox 11"/>
          <p:cNvSpPr txBox="1"/>
          <p:nvPr/>
        </p:nvSpPr>
        <p:spPr>
          <a:xfrm>
            <a:off x="2819400" y="2405386"/>
            <a:ext cx="8240629" cy="461665"/>
          </a:xfrm>
          <a:prstGeom prst="rect">
            <a:avLst/>
          </a:prstGeom>
        </p:spPr>
        <p:txBody>
          <a:bodyPr lIns="0" tIns="0" rIns="0" bIns="0" rtlCol="0" anchor="t">
            <a:spAutoFit/>
          </a:bodyPr>
          <a:lstStyle/>
          <a:p>
            <a:pPr>
              <a:lnSpc>
                <a:spcPts val="3600"/>
              </a:lnSpc>
            </a:pPr>
            <a:r>
              <a:rPr lang="en-US" sz="3600" dirty="0" smtClean="0">
                <a:solidFill>
                  <a:srgbClr val="1546BA"/>
                </a:solidFill>
                <a:latin typeface="Libre Franklin Light"/>
              </a:rPr>
              <a:t>Blueprints</a:t>
            </a:r>
          </a:p>
        </p:txBody>
      </p:sp>
      <p:sp>
        <p:nvSpPr>
          <p:cNvPr id="5" name="Rettangolo 4"/>
          <p:cNvSpPr/>
          <p:nvPr/>
        </p:nvSpPr>
        <p:spPr>
          <a:xfrm>
            <a:off x="3276600" y="3090240"/>
            <a:ext cx="9144000" cy="1200329"/>
          </a:xfrm>
          <a:prstGeom prst="rect">
            <a:avLst/>
          </a:prstGeom>
        </p:spPr>
        <p:txBody>
          <a:bodyPr>
            <a:spAutoFit/>
          </a:bodyPr>
          <a:lstStyle/>
          <a:p>
            <a:r>
              <a:rPr lang="en-US" dirty="0"/>
              <a:t>In Flask, a blueprint is a method of extending an existing Flask app. </a:t>
            </a:r>
            <a:endParaRPr lang="en-US" dirty="0" smtClean="0"/>
          </a:p>
          <a:p>
            <a:endParaRPr lang="en-US" dirty="0"/>
          </a:p>
          <a:p>
            <a:r>
              <a:rPr lang="en-US" dirty="0" smtClean="0"/>
              <a:t>They </a:t>
            </a:r>
            <a:r>
              <a:rPr lang="en-US" dirty="0"/>
              <a:t>provide a way of combining groups of views with common functionality and allow developers to break their app down into different </a:t>
            </a:r>
            <a:r>
              <a:rPr lang="en-US" dirty="0" smtClean="0"/>
              <a:t>components.</a:t>
            </a:r>
            <a:endParaRPr lang="it-IT" dirty="0"/>
          </a:p>
        </p:txBody>
      </p:sp>
      <p:sp>
        <p:nvSpPr>
          <p:cNvPr id="8" name="Rettangolo 7"/>
          <p:cNvSpPr/>
          <p:nvPr/>
        </p:nvSpPr>
        <p:spPr>
          <a:xfrm>
            <a:off x="3276600" y="4547169"/>
            <a:ext cx="9144000" cy="3416320"/>
          </a:xfrm>
          <a:prstGeom prst="rect">
            <a:avLst/>
          </a:prstGeom>
        </p:spPr>
        <p:txBody>
          <a:bodyPr>
            <a:spAutoFit/>
          </a:bodyPr>
          <a:lstStyle/>
          <a:p>
            <a:r>
              <a:rPr lang="en-US" dirty="0"/>
              <a:t>A blueprint is similar to an application in that it can also define routes and error handlers. </a:t>
            </a:r>
            <a:r>
              <a:rPr lang="en-US" dirty="0" smtClean="0"/>
              <a:t/>
            </a:r>
            <a:br>
              <a:rPr lang="en-US" dirty="0" smtClean="0"/>
            </a:br>
            <a:r>
              <a:rPr lang="en-US" dirty="0" smtClean="0"/>
              <a:t/>
            </a:r>
            <a:br>
              <a:rPr lang="en-US" dirty="0" smtClean="0"/>
            </a:br>
            <a:r>
              <a:rPr lang="en-US" dirty="0" smtClean="0"/>
              <a:t>The </a:t>
            </a:r>
            <a:r>
              <a:rPr lang="en-US" dirty="0"/>
              <a:t>difference is that when these are defined in a blueprint they are in a dormant state until the blueprint is registered with an application, at which point they become part of it. </a:t>
            </a:r>
            <a:r>
              <a:rPr lang="en-US" dirty="0" smtClean="0"/>
              <a:t/>
            </a:r>
            <a:br>
              <a:rPr lang="en-US" dirty="0" smtClean="0"/>
            </a:br>
            <a:r>
              <a:rPr lang="en-US" dirty="0" smtClean="0"/>
              <a:t/>
            </a:r>
            <a:br>
              <a:rPr lang="en-US" dirty="0" smtClean="0"/>
            </a:br>
            <a:r>
              <a:rPr lang="en-US" dirty="0" smtClean="0"/>
              <a:t>Using </a:t>
            </a:r>
            <a:r>
              <a:rPr lang="en-US" dirty="0"/>
              <a:t>a </a:t>
            </a:r>
            <a:r>
              <a:rPr lang="en-US" dirty="0" smtClean="0"/>
              <a:t>blueprint </a:t>
            </a:r>
            <a:r>
              <a:rPr lang="en-US" dirty="0"/>
              <a:t>defined in the global scope, the routes and error handlers of the application can be defined in almost the same way as in the single-script application. </a:t>
            </a:r>
            <a:endParaRPr lang="en-US" dirty="0" smtClean="0"/>
          </a:p>
          <a:p>
            <a:endParaRPr lang="en-US" dirty="0"/>
          </a:p>
          <a:p>
            <a:r>
              <a:rPr lang="en-US" dirty="0" smtClean="0"/>
              <a:t>Like </a:t>
            </a:r>
            <a:r>
              <a:rPr lang="en-US" dirty="0"/>
              <a:t>applications, blueprints can be defined all in a single file or can be created in a more structured way with multiple modules inside a package. </a:t>
            </a:r>
            <a:endParaRPr lang="en-US" dirty="0" smtClean="0"/>
          </a:p>
          <a:p>
            <a:endParaRPr lang="en-US" dirty="0"/>
          </a:p>
          <a:p>
            <a:r>
              <a:rPr lang="en-US" dirty="0" smtClean="0"/>
              <a:t>To </a:t>
            </a:r>
            <a:r>
              <a:rPr lang="en-US" dirty="0"/>
              <a:t>allow for the </a:t>
            </a:r>
            <a:r>
              <a:rPr lang="en-US" dirty="0" smtClean="0"/>
              <a:t>greatest </a:t>
            </a:r>
            <a:r>
              <a:rPr lang="en-US" dirty="0"/>
              <a:t>flexibility, a </a:t>
            </a:r>
            <a:r>
              <a:rPr lang="en-US" dirty="0" err="1"/>
              <a:t>subpackage</a:t>
            </a:r>
            <a:r>
              <a:rPr lang="en-US" dirty="0"/>
              <a:t> inside the application package </a:t>
            </a:r>
            <a:r>
              <a:rPr lang="en-US" dirty="0" smtClean="0"/>
              <a:t>can be created.</a:t>
            </a:r>
          </a:p>
        </p:txBody>
      </p:sp>
    </p:spTree>
    <p:extLst>
      <p:ext uri="{BB962C8B-B14F-4D97-AF65-F5344CB8AC3E}">
        <p14:creationId xmlns:p14="http://schemas.microsoft.com/office/powerpoint/2010/main" val="433666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7" name="TextBox 7"/>
          <p:cNvSpPr txBox="1"/>
          <p:nvPr/>
        </p:nvSpPr>
        <p:spPr>
          <a:xfrm>
            <a:off x="647700" y="9535203"/>
            <a:ext cx="658470" cy="183084"/>
          </a:xfrm>
          <a:prstGeom prst="rect">
            <a:avLst/>
          </a:prstGeom>
        </p:spPr>
        <p:txBody>
          <a:bodyPr lIns="0" tIns="0" rIns="0" bIns="0" rtlCol="0" anchor="t">
            <a:spAutoFit/>
          </a:bodyPr>
          <a:lstStyle/>
          <a:p>
            <a:pPr>
              <a:lnSpc>
                <a:spcPts val="1399"/>
              </a:lnSpc>
            </a:pPr>
            <a:r>
              <a:rPr lang="en-US" sz="1399">
                <a:solidFill>
                  <a:srgbClr val="1546BA"/>
                </a:solidFill>
                <a:latin typeface="Libre Franklin Bold"/>
              </a:rPr>
              <a:t>13</a:t>
            </a:r>
          </a:p>
        </p:txBody>
      </p:sp>
      <p:sp>
        <p:nvSpPr>
          <p:cNvPr id="11" name="TextBox 11"/>
          <p:cNvSpPr txBox="1"/>
          <p:nvPr/>
        </p:nvSpPr>
        <p:spPr>
          <a:xfrm>
            <a:off x="2590800" y="9218043"/>
            <a:ext cx="8240629" cy="408702"/>
          </a:xfrm>
          <a:prstGeom prst="rect">
            <a:avLst/>
          </a:prstGeom>
        </p:spPr>
        <p:txBody>
          <a:bodyPr lIns="0" tIns="0" rIns="0" bIns="0" rtlCol="0" anchor="t">
            <a:spAutoFit/>
          </a:bodyPr>
          <a:lstStyle/>
          <a:p>
            <a:pPr>
              <a:lnSpc>
                <a:spcPts val="3600"/>
              </a:lnSpc>
            </a:pPr>
            <a:r>
              <a:rPr lang="en-US" sz="2000" dirty="0" err="1" smtClean="0">
                <a:solidFill>
                  <a:srgbClr val="1546BA"/>
                </a:solidFill>
                <a:latin typeface="Libre Franklin Light"/>
              </a:rPr>
              <a:t>Nel</a:t>
            </a:r>
            <a:r>
              <a:rPr lang="en-US" sz="2000" dirty="0" smtClean="0">
                <a:solidFill>
                  <a:srgbClr val="1546BA"/>
                </a:solidFill>
                <a:latin typeface="Libre Franklin Light"/>
              </a:rPr>
              <a:t> </a:t>
            </a:r>
            <a:r>
              <a:rPr lang="en-US" sz="2000" dirty="0" err="1" smtClean="0">
                <a:solidFill>
                  <a:srgbClr val="1546BA"/>
                </a:solidFill>
                <a:latin typeface="Libre Franklin Light"/>
              </a:rPr>
              <a:t>libro</a:t>
            </a:r>
            <a:r>
              <a:rPr lang="en-US" sz="2000" dirty="0" smtClean="0">
                <a:solidFill>
                  <a:srgbClr val="1546BA"/>
                </a:solidFill>
                <a:latin typeface="Libre Franklin Light"/>
              </a:rPr>
              <a:t>: Cap</a:t>
            </a:r>
            <a:r>
              <a:rPr lang="en-US" sz="2000" dirty="0">
                <a:solidFill>
                  <a:srgbClr val="1546BA"/>
                </a:solidFill>
                <a:latin typeface="Libre Franklin Light"/>
              </a:rPr>
              <a:t>. 7 - Large Application Structure</a:t>
            </a:r>
          </a:p>
        </p:txBody>
      </p:sp>
      <p:sp>
        <p:nvSpPr>
          <p:cNvPr id="15" name="TextBox 6"/>
          <p:cNvSpPr txBox="1"/>
          <p:nvPr/>
        </p:nvSpPr>
        <p:spPr>
          <a:xfrm>
            <a:off x="1523918" y="1124410"/>
            <a:ext cx="15163882" cy="718145"/>
          </a:xfrm>
          <a:prstGeom prst="rect">
            <a:avLst/>
          </a:prstGeom>
        </p:spPr>
        <p:txBody>
          <a:bodyPr wrap="square" lIns="0" tIns="0" rIns="0" bIns="0" rtlCol="0" anchor="t">
            <a:spAutoFit/>
          </a:bodyPr>
          <a:lstStyle/>
          <a:p>
            <a:pPr algn="ctr">
              <a:lnSpc>
                <a:spcPts val="5565"/>
              </a:lnSpc>
            </a:pPr>
            <a:r>
              <a:rPr lang="en-US" sz="5013" spc="80" dirty="0" err="1" smtClean="0">
                <a:solidFill>
                  <a:srgbClr val="011C5D"/>
                </a:solidFill>
                <a:latin typeface="Montserrat Classic Bold"/>
              </a:rPr>
              <a:t>Riorganizzare</a:t>
            </a:r>
            <a:r>
              <a:rPr lang="en-US" sz="5013" spc="80" dirty="0" smtClean="0">
                <a:solidFill>
                  <a:srgbClr val="011C5D"/>
                </a:solidFill>
                <a:latin typeface="Montserrat Classic Bold"/>
              </a:rPr>
              <a:t> per “Large applications”</a:t>
            </a:r>
            <a:endParaRPr lang="en-US" sz="5013" spc="80" dirty="0">
              <a:solidFill>
                <a:srgbClr val="011C5D"/>
              </a:solidFill>
              <a:latin typeface="Montserrat Classic Bold"/>
            </a:endParaRPr>
          </a:p>
        </p:txBody>
      </p:sp>
      <p:sp>
        <p:nvSpPr>
          <p:cNvPr id="12" name="TextBox 11"/>
          <p:cNvSpPr txBox="1"/>
          <p:nvPr/>
        </p:nvSpPr>
        <p:spPr>
          <a:xfrm>
            <a:off x="2819400" y="2405386"/>
            <a:ext cx="8240629" cy="3231654"/>
          </a:xfrm>
          <a:prstGeom prst="rect">
            <a:avLst/>
          </a:prstGeom>
        </p:spPr>
        <p:txBody>
          <a:bodyPr lIns="0" tIns="0" rIns="0" bIns="0" rtlCol="0" anchor="t">
            <a:spAutoFit/>
          </a:bodyPr>
          <a:lstStyle/>
          <a:p>
            <a:pPr>
              <a:lnSpc>
                <a:spcPts val="3600"/>
              </a:lnSpc>
            </a:pPr>
            <a:r>
              <a:rPr lang="en-US" sz="3600" dirty="0" err="1" smtClean="0">
                <a:solidFill>
                  <a:srgbClr val="1546BA"/>
                </a:solidFill>
                <a:latin typeface="Libre Franklin Light"/>
              </a:rPr>
              <a:t>Revisione</a:t>
            </a:r>
            <a:r>
              <a:rPr lang="en-US" sz="3600" dirty="0" smtClean="0">
                <a:solidFill>
                  <a:srgbClr val="1546BA"/>
                </a:solidFill>
                <a:latin typeface="Libre Franklin Light"/>
              </a:rPr>
              <a:t> </a:t>
            </a:r>
            <a:r>
              <a:rPr lang="en-US" sz="3600" dirty="0" err="1" smtClean="0">
                <a:solidFill>
                  <a:srgbClr val="1546BA"/>
                </a:solidFill>
                <a:latin typeface="Libre Franklin Light"/>
              </a:rPr>
              <a:t>della</a:t>
            </a:r>
            <a:r>
              <a:rPr lang="en-US" sz="3600" dirty="0" smtClean="0">
                <a:solidFill>
                  <a:srgbClr val="1546BA"/>
                </a:solidFill>
                <a:latin typeface="Libre Franklin Light"/>
              </a:rPr>
              <a:t> </a:t>
            </a:r>
            <a:r>
              <a:rPr lang="en-US" sz="3600" dirty="0" err="1" smtClean="0">
                <a:solidFill>
                  <a:srgbClr val="1546BA"/>
                </a:solidFill>
                <a:latin typeface="Libre Franklin Light"/>
              </a:rPr>
              <a:t>struttura</a:t>
            </a:r>
            <a:endParaRPr lang="en-US" sz="3600" dirty="0" smtClean="0">
              <a:solidFill>
                <a:srgbClr val="1546BA"/>
              </a:solidFill>
              <a:latin typeface="Libre Franklin Light"/>
            </a:endParaRPr>
          </a:p>
          <a:p>
            <a:pPr>
              <a:lnSpc>
                <a:spcPts val="3600"/>
              </a:lnSpc>
            </a:pPr>
            <a:endParaRPr lang="en-US" sz="3600" dirty="0" smtClean="0">
              <a:solidFill>
                <a:srgbClr val="1546BA"/>
              </a:solidFill>
              <a:latin typeface="Libre Franklin Light"/>
            </a:endParaRPr>
          </a:p>
          <a:p>
            <a:pPr>
              <a:lnSpc>
                <a:spcPts val="3600"/>
              </a:lnSpc>
            </a:pPr>
            <a:r>
              <a:rPr lang="en-US" sz="2000" dirty="0" smtClean="0">
                <a:solidFill>
                  <a:srgbClr val="1546BA"/>
                </a:solidFill>
                <a:latin typeface="Libre Franklin Light"/>
              </a:rPr>
              <a:t>Non ci </a:t>
            </a:r>
            <a:r>
              <a:rPr lang="en-US" sz="2000" dirty="0" err="1" smtClean="0">
                <a:solidFill>
                  <a:srgbClr val="1546BA"/>
                </a:solidFill>
                <a:latin typeface="Libre Franklin Light"/>
              </a:rPr>
              <a:t>sono</a:t>
            </a:r>
            <a:r>
              <a:rPr lang="en-US" sz="2000" dirty="0" smtClean="0">
                <a:solidFill>
                  <a:srgbClr val="1546BA"/>
                </a:solidFill>
                <a:latin typeface="Libre Franklin Light"/>
              </a:rPr>
              <a:t> </a:t>
            </a:r>
            <a:r>
              <a:rPr lang="en-US" sz="2000" dirty="0" err="1" smtClean="0">
                <a:solidFill>
                  <a:srgbClr val="1546BA"/>
                </a:solidFill>
                <a:latin typeface="Libre Franklin Light"/>
              </a:rPr>
              <a:t>vincoli</a:t>
            </a:r>
            <a:r>
              <a:rPr lang="en-US" sz="2000" dirty="0" smtClean="0">
                <a:solidFill>
                  <a:srgbClr val="1546BA"/>
                </a:solidFill>
                <a:latin typeface="Libre Franklin Light"/>
              </a:rPr>
              <a:t> (al </a:t>
            </a:r>
            <a:r>
              <a:rPr lang="en-US" sz="2000" dirty="0" err="1" smtClean="0">
                <a:solidFill>
                  <a:srgbClr val="1546BA"/>
                </a:solidFill>
                <a:latin typeface="Libre Franklin Light"/>
              </a:rPr>
              <a:t>contrario</a:t>
            </a:r>
            <a:r>
              <a:rPr lang="en-US" sz="2000" dirty="0" smtClean="0">
                <a:solidFill>
                  <a:srgbClr val="1546BA"/>
                </a:solidFill>
                <a:latin typeface="Libre Franklin Light"/>
              </a:rPr>
              <a:t> di </a:t>
            </a:r>
            <a:r>
              <a:rPr lang="en-US" sz="2000" dirty="0" err="1" smtClean="0">
                <a:solidFill>
                  <a:srgbClr val="1546BA"/>
                </a:solidFill>
                <a:latin typeface="Libre Franklin Light"/>
              </a:rPr>
              <a:t>altri</a:t>
            </a:r>
            <a:r>
              <a:rPr lang="en-US" sz="2000" dirty="0" smtClean="0">
                <a:solidFill>
                  <a:srgbClr val="1546BA"/>
                </a:solidFill>
                <a:latin typeface="Libre Franklin Light"/>
              </a:rPr>
              <a:t> framework come Django)</a:t>
            </a:r>
          </a:p>
          <a:p>
            <a:pPr>
              <a:lnSpc>
                <a:spcPts val="3600"/>
              </a:lnSpc>
            </a:pPr>
            <a:endParaRPr lang="en-US" sz="2000" dirty="0" smtClean="0">
              <a:solidFill>
                <a:srgbClr val="1546BA"/>
              </a:solidFill>
              <a:latin typeface="Libre Franklin Light"/>
            </a:endParaRPr>
          </a:p>
          <a:p>
            <a:pPr>
              <a:lnSpc>
                <a:spcPts val="3600"/>
              </a:lnSpc>
            </a:pPr>
            <a:r>
              <a:rPr lang="en-US" sz="2000" dirty="0" err="1" smtClean="0">
                <a:solidFill>
                  <a:srgbClr val="1546BA"/>
                </a:solidFill>
                <a:latin typeface="Libre Franklin Light"/>
              </a:rPr>
              <a:t>Quindi</a:t>
            </a:r>
            <a:r>
              <a:rPr lang="en-US" sz="2000" dirty="0" smtClean="0">
                <a:solidFill>
                  <a:srgbClr val="1546BA"/>
                </a:solidFill>
                <a:latin typeface="Libre Franklin Light"/>
              </a:rPr>
              <a:t> non ci </a:t>
            </a:r>
            <a:r>
              <a:rPr lang="en-US" sz="2000" dirty="0" err="1" smtClean="0">
                <a:solidFill>
                  <a:srgbClr val="1546BA"/>
                </a:solidFill>
                <a:latin typeface="Libre Franklin Light"/>
              </a:rPr>
              <a:t>sono</a:t>
            </a:r>
            <a:r>
              <a:rPr lang="en-US" sz="2000" dirty="0" smtClean="0">
                <a:solidFill>
                  <a:srgbClr val="1546BA"/>
                </a:solidFill>
                <a:latin typeface="Libre Franklin Light"/>
              </a:rPr>
              <a:t> standard </a:t>
            </a:r>
            <a:r>
              <a:rPr lang="en-US" sz="2000" dirty="0" err="1" smtClean="0">
                <a:solidFill>
                  <a:srgbClr val="1546BA"/>
                </a:solidFill>
                <a:latin typeface="Libre Franklin Light"/>
              </a:rPr>
              <a:t>comuni</a:t>
            </a:r>
            <a:endParaRPr lang="en-US" sz="2000" dirty="0" smtClean="0">
              <a:solidFill>
                <a:srgbClr val="1546BA"/>
              </a:solidFill>
              <a:latin typeface="Libre Franklin Light"/>
            </a:endParaRPr>
          </a:p>
          <a:p>
            <a:pPr>
              <a:lnSpc>
                <a:spcPts val="3600"/>
              </a:lnSpc>
            </a:pPr>
            <a:endParaRPr lang="en-US" sz="2000" dirty="0" smtClean="0">
              <a:solidFill>
                <a:srgbClr val="1546BA"/>
              </a:solidFill>
              <a:latin typeface="Libre Franklin Light"/>
            </a:endParaRPr>
          </a:p>
          <a:p>
            <a:pPr>
              <a:lnSpc>
                <a:spcPts val="3600"/>
              </a:lnSpc>
            </a:pPr>
            <a:r>
              <a:rPr lang="en-US" sz="2000" dirty="0" err="1" smtClean="0">
                <a:solidFill>
                  <a:srgbClr val="1546BA"/>
                </a:solidFill>
                <a:latin typeface="Libre Franklin Light"/>
              </a:rPr>
              <a:t>Nel</a:t>
            </a:r>
            <a:r>
              <a:rPr lang="en-US" sz="2000" dirty="0" smtClean="0">
                <a:solidFill>
                  <a:srgbClr val="1546BA"/>
                </a:solidFill>
                <a:latin typeface="Libre Franklin Light"/>
              </a:rPr>
              <a:t> ns </a:t>
            </a:r>
            <a:r>
              <a:rPr lang="en-US" sz="2000" dirty="0" err="1" smtClean="0">
                <a:solidFill>
                  <a:srgbClr val="1546BA"/>
                </a:solidFill>
                <a:latin typeface="Libre Franklin Light"/>
              </a:rPr>
              <a:t>progetto</a:t>
            </a:r>
            <a:r>
              <a:rPr lang="en-US" sz="2000" dirty="0">
                <a:solidFill>
                  <a:srgbClr val="1546BA"/>
                </a:solidFill>
                <a:latin typeface="Libre Franklin Light"/>
              </a:rPr>
              <a:t> </a:t>
            </a:r>
            <a:r>
              <a:rPr lang="en-US" sz="2000" dirty="0" smtClean="0">
                <a:solidFill>
                  <a:srgbClr val="1546BA"/>
                </a:solidFill>
                <a:latin typeface="Libre Franklin Light"/>
              </a:rPr>
              <a:t>(</a:t>
            </a:r>
            <a:r>
              <a:rPr lang="en-US" sz="2000" dirty="0" err="1" smtClean="0">
                <a:solidFill>
                  <a:srgbClr val="1546BA"/>
                </a:solidFill>
                <a:latin typeface="Libre Franklin Light"/>
              </a:rPr>
              <a:t>vedi</a:t>
            </a:r>
            <a:r>
              <a:rPr lang="en-US" sz="2000" dirty="0">
                <a:solidFill>
                  <a:srgbClr val="1546BA"/>
                </a:solidFill>
                <a:latin typeface="Libre Franklin Light"/>
              </a:rPr>
              <a:t> </a:t>
            </a:r>
            <a:r>
              <a:rPr lang="en-US" sz="2000" dirty="0" err="1" smtClean="0">
                <a:solidFill>
                  <a:srgbClr val="1546BA"/>
                </a:solidFill>
                <a:latin typeface="Libre Franklin Light"/>
              </a:rPr>
              <a:t>immagine</a:t>
            </a:r>
            <a:r>
              <a:rPr lang="en-US" sz="2000" dirty="0" smtClean="0">
                <a:solidFill>
                  <a:srgbClr val="1546BA"/>
                </a:solidFill>
                <a:latin typeface="Libre Franklin Light"/>
              </a:rPr>
              <a:t>)</a:t>
            </a:r>
          </a:p>
        </p:txBody>
      </p:sp>
      <p:pic>
        <p:nvPicPr>
          <p:cNvPr id="6" name="Immagine 5"/>
          <p:cNvPicPr>
            <a:picLocks noChangeAspect="1"/>
          </p:cNvPicPr>
          <p:nvPr/>
        </p:nvPicPr>
        <p:blipFill>
          <a:blip r:embed="rId3"/>
          <a:stretch>
            <a:fillRect/>
          </a:stretch>
        </p:blipFill>
        <p:spPr>
          <a:xfrm>
            <a:off x="10518193" y="2405385"/>
            <a:ext cx="6550607" cy="7023963"/>
          </a:xfrm>
          <a:prstGeom prst="rect">
            <a:avLst/>
          </a:prstGeom>
        </p:spPr>
      </p:pic>
    </p:spTree>
    <p:extLst>
      <p:ext uri="{BB962C8B-B14F-4D97-AF65-F5344CB8AC3E}">
        <p14:creationId xmlns:p14="http://schemas.microsoft.com/office/powerpoint/2010/main" val="518418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7" name="TextBox 7"/>
          <p:cNvSpPr txBox="1"/>
          <p:nvPr/>
        </p:nvSpPr>
        <p:spPr>
          <a:xfrm>
            <a:off x="647700" y="9535203"/>
            <a:ext cx="658470" cy="183084"/>
          </a:xfrm>
          <a:prstGeom prst="rect">
            <a:avLst/>
          </a:prstGeom>
        </p:spPr>
        <p:txBody>
          <a:bodyPr lIns="0" tIns="0" rIns="0" bIns="0" rtlCol="0" anchor="t">
            <a:spAutoFit/>
          </a:bodyPr>
          <a:lstStyle/>
          <a:p>
            <a:pPr>
              <a:lnSpc>
                <a:spcPts val="1399"/>
              </a:lnSpc>
            </a:pPr>
            <a:r>
              <a:rPr lang="en-US" sz="1399">
                <a:solidFill>
                  <a:srgbClr val="1546BA"/>
                </a:solidFill>
                <a:latin typeface="Libre Franklin Bold"/>
              </a:rPr>
              <a:t>13</a:t>
            </a:r>
          </a:p>
        </p:txBody>
      </p:sp>
      <p:sp>
        <p:nvSpPr>
          <p:cNvPr id="11" name="TextBox 11"/>
          <p:cNvSpPr txBox="1"/>
          <p:nvPr/>
        </p:nvSpPr>
        <p:spPr>
          <a:xfrm>
            <a:off x="2971800" y="9073538"/>
            <a:ext cx="8240629" cy="408702"/>
          </a:xfrm>
          <a:prstGeom prst="rect">
            <a:avLst/>
          </a:prstGeom>
        </p:spPr>
        <p:txBody>
          <a:bodyPr lIns="0" tIns="0" rIns="0" bIns="0" rtlCol="0" anchor="t">
            <a:spAutoFit/>
          </a:bodyPr>
          <a:lstStyle/>
          <a:p>
            <a:pPr>
              <a:lnSpc>
                <a:spcPts val="3600"/>
              </a:lnSpc>
            </a:pPr>
            <a:r>
              <a:rPr lang="en-US" sz="2000" dirty="0" err="1" smtClean="0">
                <a:solidFill>
                  <a:srgbClr val="1546BA"/>
                </a:solidFill>
                <a:latin typeface="Libre Franklin Light"/>
              </a:rPr>
              <a:t>Nel</a:t>
            </a:r>
            <a:r>
              <a:rPr lang="en-US" sz="2000" dirty="0" smtClean="0">
                <a:solidFill>
                  <a:srgbClr val="1546BA"/>
                </a:solidFill>
                <a:latin typeface="Libre Franklin Light"/>
              </a:rPr>
              <a:t> </a:t>
            </a:r>
            <a:r>
              <a:rPr lang="en-US" sz="2000" dirty="0" err="1" smtClean="0">
                <a:solidFill>
                  <a:srgbClr val="1546BA"/>
                </a:solidFill>
                <a:latin typeface="Libre Franklin Light"/>
              </a:rPr>
              <a:t>libro</a:t>
            </a:r>
            <a:r>
              <a:rPr lang="en-US" sz="2000" dirty="0" smtClean="0">
                <a:solidFill>
                  <a:srgbClr val="1546BA"/>
                </a:solidFill>
                <a:latin typeface="Libre Franklin Light"/>
              </a:rPr>
              <a:t>: Cap</a:t>
            </a:r>
            <a:r>
              <a:rPr lang="en-US" sz="2000" dirty="0">
                <a:solidFill>
                  <a:srgbClr val="1546BA"/>
                </a:solidFill>
                <a:latin typeface="Libre Franklin Light"/>
              </a:rPr>
              <a:t>. 7 - Large Application Structure</a:t>
            </a:r>
          </a:p>
        </p:txBody>
      </p:sp>
      <p:sp>
        <p:nvSpPr>
          <p:cNvPr id="15" name="TextBox 6"/>
          <p:cNvSpPr txBox="1"/>
          <p:nvPr/>
        </p:nvSpPr>
        <p:spPr>
          <a:xfrm>
            <a:off x="1523918" y="1124410"/>
            <a:ext cx="15163882" cy="718145"/>
          </a:xfrm>
          <a:prstGeom prst="rect">
            <a:avLst/>
          </a:prstGeom>
        </p:spPr>
        <p:txBody>
          <a:bodyPr wrap="square" lIns="0" tIns="0" rIns="0" bIns="0" rtlCol="0" anchor="t">
            <a:spAutoFit/>
          </a:bodyPr>
          <a:lstStyle/>
          <a:p>
            <a:pPr algn="ctr">
              <a:lnSpc>
                <a:spcPts val="5565"/>
              </a:lnSpc>
            </a:pPr>
            <a:r>
              <a:rPr lang="en-US" sz="5013" spc="80" dirty="0" err="1" smtClean="0">
                <a:solidFill>
                  <a:srgbClr val="011C5D"/>
                </a:solidFill>
                <a:latin typeface="Montserrat Classic Bold"/>
              </a:rPr>
              <a:t>Gestire</a:t>
            </a:r>
            <a:r>
              <a:rPr lang="en-US" sz="5013" spc="80" dirty="0" smtClean="0">
                <a:solidFill>
                  <a:srgbClr val="011C5D"/>
                </a:solidFill>
                <a:latin typeface="Montserrat Classic Bold"/>
              </a:rPr>
              <a:t> </a:t>
            </a:r>
            <a:r>
              <a:rPr lang="en-US" sz="5013" spc="80" dirty="0" err="1" smtClean="0">
                <a:solidFill>
                  <a:srgbClr val="011C5D"/>
                </a:solidFill>
                <a:latin typeface="Montserrat Classic Bold"/>
              </a:rPr>
              <a:t>configurazioni</a:t>
            </a:r>
            <a:endParaRPr lang="en-US" sz="5013" spc="80" dirty="0">
              <a:solidFill>
                <a:srgbClr val="011C5D"/>
              </a:solidFill>
              <a:latin typeface="Montserrat Classic Bold"/>
            </a:endParaRPr>
          </a:p>
        </p:txBody>
      </p:sp>
      <p:sp>
        <p:nvSpPr>
          <p:cNvPr id="12" name="TextBox 11"/>
          <p:cNvSpPr txBox="1"/>
          <p:nvPr/>
        </p:nvSpPr>
        <p:spPr>
          <a:xfrm>
            <a:off x="2743200" y="1978608"/>
            <a:ext cx="8240629" cy="2769989"/>
          </a:xfrm>
          <a:prstGeom prst="rect">
            <a:avLst/>
          </a:prstGeom>
        </p:spPr>
        <p:txBody>
          <a:bodyPr lIns="0" tIns="0" rIns="0" bIns="0" rtlCol="0" anchor="t">
            <a:spAutoFit/>
          </a:bodyPr>
          <a:lstStyle/>
          <a:p>
            <a:pPr>
              <a:lnSpc>
                <a:spcPts val="3600"/>
              </a:lnSpc>
            </a:pPr>
            <a:endParaRPr lang="en-US" sz="3600" dirty="0" smtClean="0">
              <a:solidFill>
                <a:srgbClr val="1546BA"/>
              </a:solidFill>
              <a:latin typeface="Libre Franklin Light"/>
            </a:endParaRPr>
          </a:p>
          <a:p>
            <a:pPr>
              <a:lnSpc>
                <a:spcPts val="3600"/>
              </a:lnSpc>
            </a:pPr>
            <a:r>
              <a:rPr lang="en-US" sz="3600" dirty="0" err="1" smtClean="0">
                <a:solidFill>
                  <a:srgbClr val="1546BA"/>
                </a:solidFill>
                <a:latin typeface="Libre Franklin Light"/>
              </a:rPr>
              <a:t>Config</a:t>
            </a:r>
            <a:r>
              <a:rPr lang="en-US" sz="3600" dirty="0" smtClean="0">
                <a:solidFill>
                  <a:srgbClr val="1546BA"/>
                </a:solidFill>
                <a:latin typeface="Libre Franklin Light"/>
              </a:rPr>
              <a:t> file</a:t>
            </a:r>
            <a:endParaRPr lang="en-US" sz="3600" dirty="0">
              <a:solidFill>
                <a:srgbClr val="1546BA"/>
              </a:solidFill>
              <a:latin typeface="Libre Franklin Light"/>
            </a:endParaRPr>
          </a:p>
          <a:p>
            <a:pPr>
              <a:lnSpc>
                <a:spcPts val="3600"/>
              </a:lnSpc>
            </a:pPr>
            <a:endParaRPr lang="en-US" sz="3600" dirty="0" smtClean="0">
              <a:solidFill>
                <a:srgbClr val="1546BA"/>
              </a:solidFill>
              <a:latin typeface="Libre Franklin Light"/>
            </a:endParaRPr>
          </a:p>
          <a:p>
            <a:pPr>
              <a:lnSpc>
                <a:spcPts val="3600"/>
              </a:lnSpc>
            </a:pPr>
            <a:r>
              <a:rPr lang="it-IT" sz="3600" dirty="0" err="1" smtClean="0"/>
              <a:t>create_app</a:t>
            </a:r>
            <a:r>
              <a:rPr lang="it-IT" sz="3600" dirty="0" smtClean="0"/>
              <a:t>()</a:t>
            </a:r>
            <a:endParaRPr lang="it-IT" sz="3600" dirty="0"/>
          </a:p>
          <a:p>
            <a:pPr>
              <a:lnSpc>
                <a:spcPts val="3600"/>
              </a:lnSpc>
            </a:pPr>
            <a:r>
              <a:rPr lang="en-US" sz="3600" dirty="0" smtClean="0">
                <a:solidFill>
                  <a:srgbClr val="1546BA"/>
                </a:solidFill>
                <a:latin typeface="Libre Franklin Light"/>
              </a:rPr>
              <a:t>Application factory – </a:t>
            </a:r>
            <a:br>
              <a:rPr lang="en-US" sz="3600" dirty="0" smtClean="0">
                <a:solidFill>
                  <a:srgbClr val="1546BA"/>
                </a:solidFill>
                <a:latin typeface="Libre Franklin Light"/>
              </a:rPr>
            </a:br>
            <a:r>
              <a:rPr lang="en-US" sz="2400" dirty="0" smtClean="0">
                <a:solidFill>
                  <a:srgbClr val="1546BA"/>
                </a:solidFill>
                <a:latin typeface="Libre Franklin Light"/>
              </a:rPr>
              <a:t>- Design pattern “</a:t>
            </a:r>
            <a:r>
              <a:rPr lang="en-US" sz="2400" dirty="0" err="1" smtClean="0">
                <a:solidFill>
                  <a:srgbClr val="1546BA"/>
                </a:solidFill>
                <a:latin typeface="Libre Franklin Light"/>
              </a:rPr>
              <a:t>creazionale</a:t>
            </a:r>
            <a:r>
              <a:rPr lang="en-US" sz="2400" dirty="0" smtClean="0">
                <a:solidFill>
                  <a:srgbClr val="1546BA"/>
                </a:solidFill>
                <a:latin typeface="Libre Franklin Light"/>
              </a:rPr>
              <a:t>”</a:t>
            </a:r>
          </a:p>
        </p:txBody>
      </p:sp>
      <p:pic>
        <p:nvPicPr>
          <p:cNvPr id="5" name="Immagine 4"/>
          <p:cNvPicPr>
            <a:picLocks noChangeAspect="1"/>
          </p:cNvPicPr>
          <p:nvPr/>
        </p:nvPicPr>
        <p:blipFill>
          <a:blip r:embed="rId3"/>
          <a:stretch>
            <a:fillRect/>
          </a:stretch>
        </p:blipFill>
        <p:spPr>
          <a:xfrm>
            <a:off x="533400" y="4884650"/>
            <a:ext cx="7339973" cy="3007103"/>
          </a:xfrm>
          <a:prstGeom prst="rect">
            <a:avLst/>
          </a:prstGeom>
        </p:spPr>
      </p:pic>
      <p:pic>
        <p:nvPicPr>
          <p:cNvPr id="6" name="Immagine 5"/>
          <p:cNvPicPr>
            <a:picLocks noChangeAspect="1"/>
          </p:cNvPicPr>
          <p:nvPr/>
        </p:nvPicPr>
        <p:blipFill>
          <a:blip r:embed="rId4"/>
          <a:stretch>
            <a:fillRect/>
          </a:stretch>
        </p:blipFill>
        <p:spPr>
          <a:xfrm>
            <a:off x="8305800" y="4589203"/>
            <a:ext cx="9123972" cy="3597995"/>
          </a:xfrm>
          <a:prstGeom prst="rect">
            <a:avLst/>
          </a:prstGeom>
        </p:spPr>
      </p:pic>
    </p:spTree>
    <p:extLst>
      <p:ext uri="{BB962C8B-B14F-4D97-AF65-F5344CB8AC3E}">
        <p14:creationId xmlns:p14="http://schemas.microsoft.com/office/powerpoint/2010/main" val="2806555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7" name="TextBox 7"/>
          <p:cNvSpPr txBox="1"/>
          <p:nvPr/>
        </p:nvSpPr>
        <p:spPr>
          <a:xfrm>
            <a:off x="647700" y="9535203"/>
            <a:ext cx="658470" cy="183084"/>
          </a:xfrm>
          <a:prstGeom prst="rect">
            <a:avLst/>
          </a:prstGeom>
        </p:spPr>
        <p:txBody>
          <a:bodyPr lIns="0" tIns="0" rIns="0" bIns="0" rtlCol="0" anchor="t">
            <a:spAutoFit/>
          </a:bodyPr>
          <a:lstStyle/>
          <a:p>
            <a:pPr>
              <a:lnSpc>
                <a:spcPts val="1399"/>
              </a:lnSpc>
            </a:pPr>
            <a:r>
              <a:rPr lang="en-US" sz="1399">
                <a:solidFill>
                  <a:srgbClr val="1546BA"/>
                </a:solidFill>
                <a:latin typeface="Libre Franklin Bold"/>
              </a:rPr>
              <a:t>13</a:t>
            </a:r>
          </a:p>
        </p:txBody>
      </p:sp>
      <p:sp>
        <p:nvSpPr>
          <p:cNvPr id="15" name="TextBox 6"/>
          <p:cNvSpPr txBox="1"/>
          <p:nvPr/>
        </p:nvSpPr>
        <p:spPr>
          <a:xfrm>
            <a:off x="1523918" y="1124410"/>
            <a:ext cx="15163882" cy="718145"/>
          </a:xfrm>
          <a:prstGeom prst="rect">
            <a:avLst/>
          </a:prstGeom>
        </p:spPr>
        <p:txBody>
          <a:bodyPr wrap="square" lIns="0" tIns="0" rIns="0" bIns="0" rtlCol="0" anchor="t">
            <a:spAutoFit/>
          </a:bodyPr>
          <a:lstStyle/>
          <a:p>
            <a:pPr algn="ctr">
              <a:lnSpc>
                <a:spcPts val="5565"/>
              </a:lnSpc>
            </a:pPr>
            <a:r>
              <a:rPr lang="en-US" sz="5013" spc="80" dirty="0" smtClean="0">
                <a:solidFill>
                  <a:srgbClr val="011C5D"/>
                </a:solidFill>
                <a:latin typeface="Montserrat Classic Bold"/>
              </a:rPr>
              <a:t>Design Patterns</a:t>
            </a:r>
            <a:endParaRPr lang="en-US" sz="5013" spc="80" dirty="0">
              <a:solidFill>
                <a:srgbClr val="011C5D"/>
              </a:solidFill>
              <a:latin typeface="Montserrat Classic Bold"/>
            </a:endParaRPr>
          </a:p>
        </p:txBody>
      </p:sp>
      <p:pic>
        <p:nvPicPr>
          <p:cNvPr id="9" name="Immagine 8"/>
          <p:cNvPicPr>
            <a:picLocks noChangeAspect="1"/>
          </p:cNvPicPr>
          <p:nvPr/>
        </p:nvPicPr>
        <p:blipFill>
          <a:blip r:embed="rId3"/>
          <a:stretch>
            <a:fillRect/>
          </a:stretch>
        </p:blipFill>
        <p:spPr>
          <a:xfrm>
            <a:off x="1558499" y="2560701"/>
            <a:ext cx="7547360" cy="5644254"/>
          </a:xfrm>
          <a:prstGeom prst="rect">
            <a:avLst/>
          </a:prstGeom>
        </p:spPr>
      </p:pic>
      <p:pic>
        <p:nvPicPr>
          <p:cNvPr id="10" name="Immagine 9"/>
          <p:cNvPicPr>
            <a:picLocks noChangeAspect="1"/>
          </p:cNvPicPr>
          <p:nvPr/>
        </p:nvPicPr>
        <p:blipFill>
          <a:blip r:embed="rId4"/>
          <a:stretch>
            <a:fillRect/>
          </a:stretch>
        </p:blipFill>
        <p:spPr>
          <a:xfrm>
            <a:off x="9325418" y="2462329"/>
            <a:ext cx="8880852" cy="7072874"/>
          </a:xfrm>
          <a:prstGeom prst="rect">
            <a:avLst/>
          </a:prstGeom>
        </p:spPr>
      </p:pic>
    </p:spTree>
    <p:extLst>
      <p:ext uri="{BB962C8B-B14F-4D97-AF65-F5344CB8AC3E}">
        <p14:creationId xmlns:p14="http://schemas.microsoft.com/office/powerpoint/2010/main" val="1437337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886882" y="2304994"/>
            <a:ext cx="6274313" cy="795335"/>
          </a:xfrm>
          <a:prstGeom prst="rect">
            <a:avLst/>
          </a:prstGeom>
        </p:spPr>
        <p:txBody>
          <a:bodyPr lIns="0" tIns="0" rIns="0" bIns="0" rtlCol="0" anchor="t">
            <a:spAutoFit/>
          </a:bodyPr>
          <a:lstStyle/>
          <a:p>
            <a:pPr>
              <a:lnSpc>
                <a:spcPts val="5999"/>
              </a:lnSpc>
            </a:pPr>
            <a:r>
              <a:rPr lang="en-US" sz="6000" spc="96">
                <a:solidFill>
                  <a:srgbClr val="011C5D"/>
                </a:solidFill>
                <a:latin typeface="Montserrat Classic Bold"/>
              </a:rPr>
              <a:t>Agenda</a:t>
            </a:r>
          </a:p>
        </p:txBody>
      </p:sp>
      <p:sp>
        <p:nvSpPr>
          <p:cNvPr id="3" name="TextBox 3"/>
          <p:cNvSpPr txBox="1"/>
          <p:nvPr/>
        </p:nvSpPr>
        <p:spPr>
          <a:xfrm>
            <a:off x="9886882" y="4050037"/>
            <a:ext cx="327629" cy="3860031"/>
          </a:xfrm>
          <a:prstGeom prst="rect">
            <a:avLst/>
          </a:prstGeom>
        </p:spPr>
        <p:txBody>
          <a:bodyPr lIns="0" tIns="0" rIns="0" bIns="0" rtlCol="0" anchor="t">
            <a:spAutoFit/>
          </a:bodyPr>
          <a:lstStyle/>
          <a:p>
            <a:pPr algn="r">
              <a:lnSpc>
                <a:spcPts val="4250"/>
              </a:lnSpc>
            </a:pPr>
            <a:r>
              <a:rPr lang="en-US" sz="1700" dirty="0">
                <a:solidFill>
                  <a:srgbClr val="1546BA"/>
                </a:solidFill>
                <a:latin typeface="Libre Franklin Bold"/>
              </a:rPr>
              <a:t>01</a:t>
            </a:r>
          </a:p>
          <a:p>
            <a:pPr algn="r">
              <a:lnSpc>
                <a:spcPts val="4250"/>
              </a:lnSpc>
            </a:pPr>
            <a:r>
              <a:rPr lang="en-US" sz="1700" dirty="0">
                <a:solidFill>
                  <a:srgbClr val="1546BA"/>
                </a:solidFill>
                <a:latin typeface="Libre Franklin Bold"/>
              </a:rPr>
              <a:t>02</a:t>
            </a:r>
          </a:p>
          <a:p>
            <a:pPr algn="r">
              <a:lnSpc>
                <a:spcPts val="4250"/>
              </a:lnSpc>
            </a:pPr>
            <a:r>
              <a:rPr lang="en-US" sz="1700" dirty="0">
                <a:solidFill>
                  <a:srgbClr val="1546BA"/>
                </a:solidFill>
                <a:latin typeface="Libre Franklin Bold"/>
              </a:rPr>
              <a:t>03</a:t>
            </a:r>
          </a:p>
          <a:p>
            <a:pPr algn="r">
              <a:lnSpc>
                <a:spcPts val="4250"/>
              </a:lnSpc>
            </a:pPr>
            <a:r>
              <a:rPr lang="en-US" sz="1700" dirty="0" smtClean="0">
                <a:solidFill>
                  <a:srgbClr val="1546BA"/>
                </a:solidFill>
                <a:latin typeface="Libre Franklin Bold"/>
              </a:rPr>
              <a:t>04</a:t>
            </a:r>
          </a:p>
          <a:p>
            <a:pPr algn="r">
              <a:lnSpc>
                <a:spcPts val="4250"/>
              </a:lnSpc>
            </a:pPr>
            <a:r>
              <a:rPr lang="en-US" sz="1700" dirty="0" smtClean="0">
                <a:solidFill>
                  <a:srgbClr val="1546BA"/>
                </a:solidFill>
                <a:latin typeface="Libre Franklin Bold"/>
              </a:rPr>
              <a:t>05</a:t>
            </a:r>
            <a:endParaRPr lang="en-US" sz="1700" dirty="0">
              <a:solidFill>
                <a:srgbClr val="1546BA"/>
              </a:solidFill>
              <a:latin typeface="Libre Franklin Bold"/>
            </a:endParaRPr>
          </a:p>
          <a:p>
            <a:pPr algn="r">
              <a:lnSpc>
                <a:spcPts val="4250"/>
              </a:lnSpc>
            </a:pPr>
            <a:r>
              <a:rPr lang="en-US" sz="1700" dirty="0" smtClean="0">
                <a:solidFill>
                  <a:srgbClr val="1546BA"/>
                </a:solidFill>
                <a:latin typeface="Libre Franklin Bold"/>
              </a:rPr>
              <a:t>06</a:t>
            </a:r>
          </a:p>
          <a:p>
            <a:pPr algn="r">
              <a:lnSpc>
                <a:spcPts val="4250"/>
              </a:lnSpc>
            </a:pPr>
            <a:r>
              <a:rPr lang="en-US" sz="1700" dirty="0" smtClean="0">
                <a:solidFill>
                  <a:srgbClr val="1546BA"/>
                </a:solidFill>
                <a:latin typeface="Libre Franklin Bold"/>
              </a:rPr>
              <a:t>07</a:t>
            </a:r>
            <a:endParaRPr lang="en-US" sz="1700" dirty="0">
              <a:solidFill>
                <a:srgbClr val="1546BA"/>
              </a:solidFill>
              <a:latin typeface="Libre Franklin Bold"/>
            </a:endParaRPr>
          </a:p>
        </p:txBody>
      </p:sp>
      <p:sp>
        <p:nvSpPr>
          <p:cNvPr id="4" name="TextBox 4"/>
          <p:cNvSpPr txBox="1"/>
          <p:nvPr/>
        </p:nvSpPr>
        <p:spPr>
          <a:xfrm>
            <a:off x="10520516" y="4050037"/>
            <a:ext cx="5640678" cy="3860031"/>
          </a:xfrm>
          <a:prstGeom prst="rect">
            <a:avLst/>
          </a:prstGeom>
        </p:spPr>
        <p:txBody>
          <a:bodyPr lIns="0" tIns="0" rIns="0" bIns="0" rtlCol="0" anchor="t">
            <a:spAutoFit/>
          </a:bodyPr>
          <a:lstStyle/>
          <a:p>
            <a:pPr>
              <a:lnSpc>
                <a:spcPts val="4250"/>
              </a:lnSpc>
            </a:pPr>
            <a:r>
              <a:rPr lang="en-US" sz="1700" u="sng" dirty="0" err="1">
                <a:solidFill>
                  <a:srgbClr val="1546BA"/>
                </a:solidFill>
                <a:latin typeface="Libre Franklin Light"/>
              </a:rPr>
              <a:t>Introduzione</a:t>
            </a:r>
            <a:r>
              <a:rPr lang="en-US" sz="1700" u="sng" dirty="0">
                <a:solidFill>
                  <a:srgbClr val="1546BA"/>
                </a:solidFill>
                <a:latin typeface="Libre Franklin Light"/>
              </a:rPr>
              <a:t> a Flask e Jinja2 base</a:t>
            </a:r>
          </a:p>
          <a:p>
            <a:pPr>
              <a:lnSpc>
                <a:spcPts val="4250"/>
              </a:lnSpc>
            </a:pPr>
            <a:r>
              <a:rPr lang="en-US" sz="1700" u="sng" dirty="0" err="1">
                <a:solidFill>
                  <a:srgbClr val="1546BA"/>
                </a:solidFill>
                <a:latin typeface="Libre Franklin Light"/>
              </a:rPr>
              <a:t>Jinja</a:t>
            </a:r>
            <a:r>
              <a:rPr lang="en-US" sz="1700" u="sng" dirty="0">
                <a:solidFill>
                  <a:srgbClr val="1546BA"/>
                </a:solidFill>
                <a:latin typeface="Libre Franklin Light"/>
              </a:rPr>
              <a:t> </a:t>
            </a:r>
            <a:r>
              <a:rPr lang="en-US" sz="1700" u="sng" dirty="0" err="1">
                <a:solidFill>
                  <a:srgbClr val="1546BA"/>
                </a:solidFill>
                <a:latin typeface="Libre Franklin Light"/>
              </a:rPr>
              <a:t>avanzato</a:t>
            </a:r>
            <a:r>
              <a:rPr lang="en-US" sz="1700" u="sng" dirty="0">
                <a:solidFill>
                  <a:srgbClr val="1546BA"/>
                </a:solidFill>
                <a:latin typeface="Libre Franklin Light"/>
              </a:rPr>
              <a:t>, Bootstrap, Forms</a:t>
            </a:r>
          </a:p>
          <a:p>
            <a:pPr>
              <a:lnSpc>
                <a:spcPts val="4250"/>
              </a:lnSpc>
            </a:pPr>
            <a:r>
              <a:rPr lang="en-US" sz="1700" u="sng" dirty="0">
                <a:solidFill>
                  <a:srgbClr val="1546BA"/>
                </a:solidFill>
                <a:latin typeface="Libre Franklin Light"/>
              </a:rPr>
              <a:t>Flask con Database</a:t>
            </a:r>
          </a:p>
          <a:p>
            <a:pPr>
              <a:lnSpc>
                <a:spcPts val="4250"/>
              </a:lnSpc>
            </a:pPr>
            <a:r>
              <a:rPr lang="en-US" sz="1700" u="sng" dirty="0" smtClean="0">
                <a:solidFill>
                  <a:srgbClr val="1546BA"/>
                </a:solidFill>
                <a:latin typeface="Libre Franklin Light"/>
              </a:rPr>
              <a:t>Review con Andrea</a:t>
            </a:r>
          </a:p>
          <a:p>
            <a:pPr>
              <a:lnSpc>
                <a:spcPts val="4250"/>
              </a:lnSpc>
            </a:pPr>
            <a:r>
              <a:rPr lang="en-US" sz="1700" u="sng" dirty="0" smtClean="0">
                <a:solidFill>
                  <a:srgbClr val="1546BA"/>
                </a:solidFill>
                <a:latin typeface="Libre Franklin Light"/>
              </a:rPr>
              <a:t>Review con Mario</a:t>
            </a:r>
          </a:p>
          <a:p>
            <a:pPr>
              <a:lnSpc>
                <a:spcPts val="4250"/>
              </a:lnSpc>
            </a:pPr>
            <a:r>
              <a:rPr lang="en-US" sz="1700" u="sng" dirty="0" err="1" smtClean="0">
                <a:solidFill>
                  <a:srgbClr val="1546BA"/>
                </a:solidFill>
                <a:latin typeface="Libre Franklin Light"/>
              </a:rPr>
              <a:t>Grandi</a:t>
            </a:r>
            <a:r>
              <a:rPr lang="en-US" sz="1700" u="sng" dirty="0" smtClean="0">
                <a:solidFill>
                  <a:srgbClr val="1546BA"/>
                </a:solidFill>
                <a:latin typeface="Libre Franklin Light"/>
              </a:rPr>
              <a:t> </a:t>
            </a:r>
            <a:r>
              <a:rPr lang="en-US" sz="1700" u="sng" dirty="0" err="1">
                <a:solidFill>
                  <a:srgbClr val="1546BA"/>
                </a:solidFill>
                <a:latin typeface="Libre Franklin Light"/>
              </a:rPr>
              <a:t>applicazioni</a:t>
            </a:r>
            <a:r>
              <a:rPr lang="en-US" sz="1700" u="sng" dirty="0">
                <a:solidFill>
                  <a:srgbClr val="1546BA"/>
                </a:solidFill>
                <a:latin typeface="Libre Franklin Light"/>
              </a:rPr>
              <a:t> con Flask</a:t>
            </a:r>
          </a:p>
          <a:p>
            <a:pPr>
              <a:lnSpc>
                <a:spcPts val="4250"/>
              </a:lnSpc>
            </a:pPr>
            <a:r>
              <a:rPr lang="en-US" sz="1700" dirty="0">
                <a:solidFill>
                  <a:srgbClr val="1546BA"/>
                </a:solidFill>
                <a:latin typeface="Libre Franklin Light"/>
              </a:rPr>
              <a:t>REST Backend e </a:t>
            </a:r>
            <a:r>
              <a:rPr lang="en-US" sz="1700" dirty="0" err="1">
                <a:solidFill>
                  <a:srgbClr val="1546BA"/>
                </a:solidFill>
                <a:latin typeface="Libre Franklin Light"/>
              </a:rPr>
              <a:t>concetti</a:t>
            </a:r>
            <a:r>
              <a:rPr lang="en-US" sz="1700" dirty="0">
                <a:solidFill>
                  <a:srgbClr val="1546BA"/>
                </a:solidFill>
                <a:latin typeface="Libre Franklin Light"/>
              </a:rPr>
              <a:t> </a:t>
            </a:r>
            <a:r>
              <a:rPr lang="en-US" sz="1700" dirty="0" err="1">
                <a:solidFill>
                  <a:srgbClr val="1546BA"/>
                </a:solidFill>
                <a:latin typeface="Libre Franklin Light"/>
              </a:rPr>
              <a:t>avanzati</a:t>
            </a:r>
            <a:endParaRPr lang="en-US" sz="1700" dirty="0">
              <a:solidFill>
                <a:srgbClr val="1546BA"/>
              </a:solidFill>
              <a:latin typeface="Libre Franklin Light"/>
            </a:endParaRPr>
          </a:p>
        </p:txBody>
      </p:sp>
      <p:sp>
        <p:nvSpPr>
          <p:cNvPr id="5" name="TextBox 5"/>
          <p:cNvSpPr txBox="1"/>
          <p:nvPr/>
        </p:nvSpPr>
        <p:spPr>
          <a:xfrm>
            <a:off x="9886882" y="3408057"/>
            <a:ext cx="6274313" cy="463626"/>
          </a:xfrm>
          <a:prstGeom prst="rect">
            <a:avLst/>
          </a:prstGeom>
        </p:spPr>
        <p:txBody>
          <a:bodyPr lIns="0" tIns="0" rIns="0" bIns="0" rtlCol="0" anchor="t">
            <a:spAutoFit/>
          </a:bodyPr>
          <a:lstStyle/>
          <a:p>
            <a:pPr>
              <a:lnSpc>
                <a:spcPts val="3500"/>
              </a:lnSpc>
            </a:pPr>
            <a:r>
              <a:rPr lang="en-US" sz="3500">
                <a:solidFill>
                  <a:srgbClr val="1546BA"/>
                </a:solidFill>
                <a:latin typeface="Libre Franklin Light"/>
              </a:rPr>
              <a:t>Incontri e lezioni</a:t>
            </a:r>
          </a:p>
        </p:txBody>
      </p:sp>
      <p:sp>
        <p:nvSpPr>
          <p:cNvPr id="6" name="TextBox 6"/>
          <p:cNvSpPr txBox="1"/>
          <p:nvPr/>
        </p:nvSpPr>
        <p:spPr>
          <a:xfrm>
            <a:off x="647700" y="9535203"/>
            <a:ext cx="658470" cy="183084"/>
          </a:xfrm>
          <a:prstGeom prst="rect">
            <a:avLst/>
          </a:prstGeom>
        </p:spPr>
        <p:txBody>
          <a:bodyPr lIns="0" tIns="0" rIns="0" bIns="0" rtlCol="0" anchor="t">
            <a:spAutoFit/>
          </a:bodyPr>
          <a:lstStyle/>
          <a:p>
            <a:pPr>
              <a:lnSpc>
                <a:spcPts val="1399"/>
              </a:lnSpc>
            </a:pPr>
            <a:r>
              <a:rPr lang="en-US" sz="1399">
                <a:solidFill>
                  <a:srgbClr val="1546BA"/>
                </a:solidFill>
                <a:latin typeface="Libre Franklin Bold"/>
              </a:rPr>
              <a:t>02</a:t>
            </a:r>
          </a:p>
        </p:txBody>
      </p:sp>
      <p:pic>
        <p:nvPicPr>
          <p:cNvPr id="7" name="Picture 7"/>
          <p:cNvPicPr>
            <a:picLocks noChangeAspect="1"/>
          </p:cNvPicPr>
          <p:nvPr/>
        </p:nvPicPr>
        <p:blipFill>
          <a:blip r:embed="rId2"/>
          <a:srcRect l="18501" r="37432"/>
          <a:stretch>
            <a:fillRect/>
          </a:stretch>
        </p:blipFill>
        <p:spPr>
          <a:xfrm>
            <a:off x="1791656" y="-134539"/>
            <a:ext cx="6879841" cy="10421539"/>
          </a:xfrm>
          <a:prstGeom prst="rect">
            <a:avLst/>
          </a:prstGeom>
        </p:spPr>
      </p:pic>
      <p:grpSp>
        <p:nvGrpSpPr>
          <p:cNvPr id="8" name="Group 8"/>
          <p:cNvGrpSpPr/>
          <p:nvPr/>
        </p:nvGrpSpPr>
        <p:grpSpPr>
          <a:xfrm>
            <a:off x="300388" y="293044"/>
            <a:ext cx="1017450" cy="3192962"/>
            <a:chOff x="0" y="0"/>
            <a:chExt cx="1356600" cy="4257283"/>
          </a:xfrm>
        </p:grpSpPr>
        <p:sp>
          <p:nvSpPr>
            <p:cNvPr id="9" name="TextBox 9"/>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10" name="Picture 10"/>
            <p:cNvPicPr>
              <a:picLocks noChangeAspect="1"/>
            </p:cNvPicPr>
            <p:nvPr/>
          </p:nvPicPr>
          <p:blipFill>
            <a:blip r:embed="rId3"/>
            <a:srcRect/>
            <a:stretch>
              <a:fillRect/>
            </a:stretch>
          </p:blipFill>
          <p:spPr>
            <a:xfrm>
              <a:off x="0" y="3228810"/>
              <a:ext cx="1356600" cy="1028472"/>
            </a:xfrm>
            <a:prstGeom prst="rect">
              <a:avLst/>
            </a:prstGeom>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7" name="TextBox 7"/>
          <p:cNvSpPr txBox="1"/>
          <p:nvPr/>
        </p:nvSpPr>
        <p:spPr>
          <a:xfrm>
            <a:off x="647700" y="9535203"/>
            <a:ext cx="658470" cy="183084"/>
          </a:xfrm>
          <a:prstGeom prst="rect">
            <a:avLst/>
          </a:prstGeom>
        </p:spPr>
        <p:txBody>
          <a:bodyPr lIns="0" tIns="0" rIns="0" bIns="0" rtlCol="0" anchor="t">
            <a:spAutoFit/>
          </a:bodyPr>
          <a:lstStyle/>
          <a:p>
            <a:pPr>
              <a:lnSpc>
                <a:spcPts val="1399"/>
              </a:lnSpc>
            </a:pPr>
            <a:r>
              <a:rPr lang="en-US" sz="1399">
                <a:solidFill>
                  <a:srgbClr val="1546BA"/>
                </a:solidFill>
                <a:latin typeface="Libre Franklin Bold"/>
              </a:rPr>
              <a:t>13</a:t>
            </a:r>
          </a:p>
        </p:txBody>
      </p:sp>
      <p:sp>
        <p:nvSpPr>
          <p:cNvPr id="15" name="TextBox 6"/>
          <p:cNvSpPr txBox="1"/>
          <p:nvPr/>
        </p:nvSpPr>
        <p:spPr>
          <a:xfrm>
            <a:off x="1523918" y="1124410"/>
            <a:ext cx="15163882" cy="718145"/>
          </a:xfrm>
          <a:prstGeom prst="rect">
            <a:avLst/>
          </a:prstGeom>
        </p:spPr>
        <p:txBody>
          <a:bodyPr wrap="square" lIns="0" tIns="0" rIns="0" bIns="0" rtlCol="0" anchor="t">
            <a:spAutoFit/>
          </a:bodyPr>
          <a:lstStyle/>
          <a:p>
            <a:pPr algn="ctr">
              <a:lnSpc>
                <a:spcPts val="5565"/>
              </a:lnSpc>
            </a:pPr>
            <a:r>
              <a:rPr lang="en-US" sz="5013" spc="80" dirty="0" smtClean="0">
                <a:solidFill>
                  <a:srgbClr val="011C5D"/>
                </a:solidFill>
                <a:latin typeface="Montserrat Classic Bold"/>
              </a:rPr>
              <a:t>Factory Pattern</a:t>
            </a:r>
            <a:endParaRPr lang="en-US" sz="5013" spc="80" dirty="0">
              <a:solidFill>
                <a:srgbClr val="011C5D"/>
              </a:solidFill>
              <a:latin typeface="Montserrat Classic Bold"/>
            </a:endParaRPr>
          </a:p>
        </p:txBody>
      </p:sp>
      <p:pic>
        <p:nvPicPr>
          <p:cNvPr id="5" name="Immagine 4"/>
          <p:cNvPicPr>
            <a:picLocks noChangeAspect="1"/>
          </p:cNvPicPr>
          <p:nvPr/>
        </p:nvPicPr>
        <p:blipFill>
          <a:blip r:embed="rId3"/>
          <a:stretch>
            <a:fillRect/>
          </a:stretch>
        </p:blipFill>
        <p:spPr>
          <a:xfrm>
            <a:off x="3505200" y="1973754"/>
            <a:ext cx="10890296" cy="7744533"/>
          </a:xfrm>
          <a:prstGeom prst="rect">
            <a:avLst/>
          </a:prstGeom>
        </p:spPr>
      </p:pic>
    </p:spTree>
    <p:extLst>
      <p:ext uri="{BB962C8B-B14F-4D97-AF65-F5344CB8AC3E}">
        <p14:creationId xmlns:p14="http://schemas.microsoft.com/office/powerpoint/2010/main" val="34149274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7" name="TextBox 7"/>
          <p:cNvSpPr txBox="1"/>
          <p:nvPr/>
        </p:nvSpPr>
        <p:spPr>
          <a:xfrm>
            <a:off x="647700" y="9535203"/>
            <a:ext cx="658470" cy="183084"/>
          </a:xfrm>
          <a:prstGeom prst="rect">
            <a:avLst/>
          </a:prstGeom>
        </p:spPr>
        <p:txBody>
          <a:bodyPr lIns="0" tIns="0" rIns="0" bIns="0" rtlCol="0" anchor="t">
            <a:spAutoFit/>
          </a:bodyPr>
          <a:lstStyle/>
          <a:p>
            <a:pPr>
              <a:lnSpc>
                <a:spcPts val="1399"/>
              </a:lnSpc>
            </a:pPr>
            <a:r>
              <a:rPr lang="en-US" sz="1399">
                <a:solidFill>
                  <a:srgbClr val="1546BA"/>
                </a:solidFill>
                <a:latin typeface="Libre Franklin Bold"/>
              </a:rPr>
              <a:t>13</a:t>
            </a:r>
          </a:p>
        </p:txBody>
      </p:sp>
      <p:sp>
        <p:nvSpPr>
          <p:cNvPr id="15" name="TextBox 6"/>
          <p:cNvSpPr txBox="1"/>
          <p:nvPr/>
        </p:nvSpPr>
        <p:spPr>
          <a:xfrm>
            <a:off x="1523918" y="1124410"/>
            <a:ext cx="15163882" cy="718145"/>
          </a:xfrm>
          <a:prstGeom prst="rect">
            <a:avLst/>
          </a:prstGeom>
        </p:spPr>
        <p:txBody>
          <a:bodyPr wrap="square" lIns="0" tIns="0" rIns="0" bIns="0" rtlCol="0" anchor="t">
            <a:spAutoFit/>
          </a:bodyPr>
          <a:lstStyle/>
          <a:p>
            <a:pPr algn="ctr">
              <a:lnSpc>
                <a:spcPts val="5565"/>
              </a:lnSpc>
            </a:pPr>
            <a:r>
              <a:rPr lang="en-US" sz="5013" spc="80" dirty="0" smtClean="0">
                <a:solidFill>
                  <a:srgbClr val="011C5D"/>
                </a:solidFill>
                <a:latin typeface="Montserrat Classic Bold"/>
              </a:rPr>
              <a:t>Factory Pattern - </a:t>
            </a:r>
            <a:r>
              <a:rPr lang="en-US" sz="5013" spc="80" dirty="0" err="1" smtClean="0">
                <a:solidFill>
                  <a:srgbClr val="011C5D"/>
                </a:solidFill>
                <a:latin typeface="Montserrat Classic Bold"/>
              </a:rPr>
              <a:t>Esempio</a:t>
            </a:r>
            <a:endParaRPr lang="en-US" sz="5013" spc="80" dirty="0">
              <a:solidFill>
                <a:srgbClr val="011C5D"/>
              </a:solidFill>
              <a:latin typeface="Montserrat Classic Bold"/>
            </a:endParaRPr>
          </a:p>
        </p:txBody>
      </p:sp>
      <p:pic>
        <p:nvPicPr>
          <p:cNvPr id="6" name="Immagine 5"/>
          <p:cNvPicPr>
            <a:picLocks noChangeAspect="1"/>
          </p:cNvPicPr>
          <p:nvPr/>
        </p:nvPicPr>
        <p:blipFill>
          <a:blip r:embed="rId3"/>
          <a:stretch>
            <a:fillRect/>
          </a:stretch>
        </p:blipFill>
        <p:spPr>
          <a:xfrm>
            <a:off x="11201400" y="2413469"/>
            <a:ext cx="5602310" cy="7182448"/>
          </a:xfrm>
          <a:prstGeom prst="rect">
            <a:avLst/>
          </a:prstGeom>
        </p:spPr>
      </p:pic>
      <p:pic>
        <p:nvPicPr>
          <p:cNvPr id="8" name="Immagine 7"/>
          <p:cNvPicPr>
            <a:picLocks noChangeAspect="1"/>
          </p:cNvPicPr>
          <p:nvPr/>
        </p:nvPicPr>
        <p:blipFill>
          <a:blip r:embed="rId4"/>
          <a:stretch>
            <a:fillRect/>
          </a:stretch>
        </p:blipFill>
        <p:spPr>
          <a:xfrm>
            <a:off x="1489921" y="2295071"/>
            <a:ext cx="9059802" cy="7331674"/>
          </a:xfrm>
          <a:prstGeom prst="rect">
            <a:avLst/>
          </a:prstGeom>
        </p:spPr>
      </p:pic>
    </p:spTree>
    <p:extLst>
      <p:ext uri="{BB962C8B-B14F-4D97-AF65-F5344CB8AC3E}">
        <p14:creationId xmlns:p14="http://schemas.microsoft.com/office/powerpoint/2010/main" val="205363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7" name="TextBox 7"/>
          <p:cNvSpPr txBox="1"/>
          <p:nvPr/>
        </p:nvSpPr>
        <p:spPr>
          <a:xfrm>
            <a:off x="647700" y="9535203"/>
            <a:ext cx="658470" cy="183084"/>
          </a:xfrm>
          <a:prstGeom prst="rect">
            <a:avLst/>
          </a:prstGeom>
        </p:spPr>
        <p:txBody>
          <a:bodyPr lIns="0" tIns="0" rIns="0" bIns="0" rtlCol="0" anchor="t">
            <a:spAutoFit/>
          </a:bodyPr>
          <a:lstStyle/>
          <a:p>
            <a:pPr>
              <a:lnSpc>
                <a:spcPts val="1399"/>
              </a:lnSpc>
            </a:pPr>
            <a:r>
              <a:rPr lang="en-US" sz="1399">
                <a:solidFill>
                  <a:srgbClr val="1546BA"/>
                </a:solidFill>
                <a:latin typeface="Libre Franklin Bold"/>
              </a:rPr>
              <a:t>13</a:t>
            </a:r>
          </a:p>
        </p:txBody>
      </p:sp>
      <p:sp>
        <p:nvSpPr>
          <p:cNvPr id="15" name="TextBox 6"/>
          <p:cNvSpPr txBox="1"/>
          <p:nvPr/>
        </p:nvSpPr>
        <p:spPr>
          <a:xfrm>
            <a:off x="1523918" y="1124410"/>
            <a:ext cx="15163882" cy="718145"/>
          </a:xfrm>
          <a:prstGeom prst="rect">
            <a:avLst/>
          </a:prstGeom>
        </p:spPr>
        <p:txBody>
          <a:bodyPr wrap="square" lIns="0" tIns="0" rIns="0" bIns="0" rtlCol="0" anchor="t">
            <a:spAutoFit/>
          </a:bodyPr>
          <a:lstStyle/>
          <a:p>
            <a:pPr algn="ctr">
              <a:lnSpc>
                <a:spcPts val="5565"/>
              </a:lnSpc>
            </a:pPr>
            <a:r>
              <a:rPr lang="en-US" sz="5013" spc="80" dirty="0" smtClean="0">
                <a:solidFill>
                  <a:srgbClr val="011C5D"/>
                </a:solidFill>
                <a:latin typeface="Montserrat Classic Bold"/>
              </a:rPr>
              <a:t>Unit Test / 1</a:t>
            </a:r>
            <a:endParaRPr lang="en-US" sz="5013" spc="80" dirty="0">
              <a:solidFill>
                <a:srgbClr val="011C5D"/>
              </a:solidFill>
              <a:latin typeface="Montserrat Classic Bold"/>
            </a:endParaRPr>
          </a:p>
        </p:txBody>
      </p:sp>
      <p:pic>
        <p:nvPicPr>
          <p:cNvPr id="5" name="Immagine 4"/>
          <p:cNvPicPr>
            <a:picLocks noChangeAspect="1"/>
          </p:cNvPicPr>
          <p:nvPr/>
        </p:nvPicPr>
        <p:blipFill>
          <a:blip r:embed="rId3"/>
          <a:stretch>
            <a:fillRect/>
          </a:stretch>
        </p:blipFill>
        <p:spPr>
          <a:xfrm>
            <a:off x="2667000" y="2247900"/>
            <a:ext cx="13384493" cy="4763165"/>
          </a:xfrm>
          <a:prstGeom prst="rect">
            <a:avLst/>
          </a:prstGeom>
        </p:spPr>
      </p:pic>
      <p:pic>
        <p:nvPicPr>
          <p:cNvPr id="6" name="Immagine 5"/>
          <p:cNvPicPr>
            <a:picLocks noChangeAspect="1"/>
          </p:cNvPicPr>
          <p:nvPr/>
        </p:nvPicPr>
        <p:blipFill>
          <a:blip r:embed="rId4"/>
          <a:stretch>
            <a:fillRect/>
          </a:stretch>
        </p:blipFill>
        <p:spPr>
          <a:xfrm>
            <a:off x="10210800" y="6362700"/>
            <a:ext cx="7386255" cy="3874217"/>
          </a:xfrm>
          <a:prstGeom prst="rect">
            <a:avLst/>
          </a:prstGeom>
        </p:spPr>
      </p:pic>
    </p:spTree>
    <p:extLst>
      <p:ext uri="{BB962C8B-B14F-4D97-AF65-F5344CB8AC3E}">
        <p14:creationId xmlns:p14="http://schemas.microsoft.com/office/powerpoint/2010/main" val="18048996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7" name="TextBox 7"/>
          <p:cNvSpPr txBox="1"/>
          <p:nvPr/>
        </p:nvSpPr>
        <p:spPr>
          <a:xfrm>
            <a:off x="647700" y="9535203"/>
            <a:ext cx="658470" cy="183084"/>
          </a:xfrm>
          <a:prstGeom prst="rect">
            <a:avLst/>
          </a:prstGeom>
        </p:spPr>
        <p:txBody>
          <a:bodyPr lIns="0" tIns="0" rIns="0" bIns="0" rtlCol="0" anchor="t">
            <a:spAutoFit/>
          </a:bodyPr>
          <a:lstStyle/>
          <a:p>
            <a:pPr>
              <a:lnSpc>
                <a:spcPts val="1399"/>
              </a:lnSpc>
            </a:pPr>
            <a:r>
              <a:rPr lang="en-US" sz="1399">
                <a:solidFill>
                  <a:srgbClr val="1546BA"/>
                </a:solidFill>
                <a:latin typeface="Libre Franklin Bold"/>
              </a:rPr>
              <a:t>13</a:t>
            </a:r>
          </a:p>
        </p:txBody>
      </p:sp>
      <p:sp>
        <p:nvSpPr>
          <p:cNvPr id="15" name="TextBox 6"/>
          <p:cNvSpPr txBox="1"/>
          <p:nvPr/>
        </p:nvSpPr>
        <p:spPr>
          <a:xfrm>
            <a:off x="1523918" y="1124410"/>
            <a:ext cx="15163882" cy="718145"/>
          </a:xfrm>
          <a:prstGeom prst="rect">
            <a:avLst/>
          </a:prstGeom>
        </p:spPr>
        <p:txBody>
          <a:bodyPr wrap="square" lIns="0" tIns="0" rIns="0" bIns="0" rtlCol="0" anchor="t">
            <a:spAutoFit/>
          </a:bodyPr>
          <a:lstStyle/>
          <a:p>
            <a:pPr algn="ctr">
              <a:lnSpc>
                <a:spcPts val="5565"/>
              </a:lnSpc>
            </a:pPr>
            <a:r>
              <a:rPr lang="en-US" sz="5013" spc="80" dirty="0" smtClean="0">
                <a:solidFill>
                  <a:srgbClr val="011C5D"/>
                </a:solidFill>
                <a:latin typeface="Montserrat Classic Bold"/>
              </a:rPr>
              <a:t>Unit Test / 2</a:t>
            </a:r>
            <a:endParaRPr lang="en-US" sz="5013" spc="80" dirty="0">
              <a:solidFill>
                <a:srgbClr val="011C5D"/>
              </a:solidFill>
              <a:latin typeface="Montserrat Classic Bold"/>
            </a:endParaRPr>
          </a:p>
        </p:txBody>
      </p:sp>
      <p:pic>
        <p:nvPicPr>
          <p:cNvPr id="8" name="Immagine 7"/>
          <p:cNvPicPr>
            <a:picLocks noChangeAspect="1"/>
          </p:cNvPicPr>
          <p:nvPr/>
        </p:nvPicPr>
        <p:blipFill>
          <a:blip r:embed="rId3"/>
          <a:stretch>
            <a:fillRect/>
          </a:stretch>
        </p:blipFill>
        <p:spPr>
          <a:xfrm>
            <a:off x="3886200" y="2857500"/>
            <a:ext cx="10888595" cy="4458322"/>
          </a:xfrm>
          <a:prstGeom prst="rect">
            <a:avLst/>
          </a:prstGeom>
        </p:spPr>
      </p:pic>
    </p:spTree>
    <p:extLst>
      <p:ext uri="{BB962C8B-B14F-4D97-AF65-F5344CB8AC3E}">
        <p14:creationId xmlns:p14="http://schemas.microsoft.com/office/powerpoint/2010/main" val="27826309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7" name="TextBox 7"/>
          <p:cNvSpPr txBox="1"/>
          <p:nvPr/>
        </p:nvSpPr>
        <p:spPr>
          <a:xfrm>
            <a:off x="647700" y="9535203"/>
            <a:ext cx="658470" cy="183084"/>
          </a:xfrm>
          <a:prstGeom prst="rect">
            <a:avLst/>
          </a:prstGeom>
        </p:spPr>
        <p:txBody>
          <a:bodyPr lIns="0" tIns="0" rIns="0" bIns="0" rtlCol="0" anchor="t">
            <a:spAutoFit/>
          </a:bodyPr>
          <a:lstStyle/>
          <a:p>
            <a:pPr>
              <a:lnSpc>
                <a:spcPts val="1399"/>
              </a:lnSpc>
            </a:pPr>
            <a:r>
              <a:rPr lang="en-US" sz="1399">
                <a:solidFill>
                  <a:srgbClr val="1546BA"/>
                </a:solidFill>
                <a:latin typeface="Libre Franklin Bold"/>
              </a:rPr>
              <a:t>13</a:t>
            </a:r>
          </a:p>
        </p:txBody>
      </p:sp>
      <p:sp>
        <p:nvSpPr>
          <p:cNvPr id="15" name="TextBox 6"/>
          <p:cNvSpPr txBox="1"/>
          <p:nvPr/>
        </p:nvSpPr>
        <p:spPr>
          <a:xfrm>
            <a:off x="1523918" y="1124410"/>
            <a:ext cx="15163882" cy="718145"/>
          </a:xfrm>
          <a:prstGeom prst="rect">
            <a:avLst/>
          </a:prstGeom>
        </p:spPr>
        <p:txBody>
          <a:bodyPr wrap="square" lIns="0" tIns="0" rIns="0" bIns="0" rtlCol="0" anchor="t">
            <a:spAutoFit/>
          </a:bodyPr>
          <a:lstStyle/>
          <a:p>
            <a:pPr algn="ctr">
              <a:lnSpc>
                <a:spcPts val="5565"/>
              </a:lnSpc>
            </a:pPr>
            <a:r>
              <a:rPr lang="en-US" sz="5013" spc="80" dirty="0" smtClean="0">
                <a:solidFill>
                  <a:srgbClr val="011C5D"/>
                </a:solidFill>
                <a:latin typeface="Montserrat Classic Bold"/>
              </a:rPr>
              <a:t>Unit Test / 3</a:t>
            </a:r>
            <a:endParaRPr lang="en-US" sz="5013" spc="80" dirty="0">
              <a:solidFill>
                <a:srgbClr val="011C5D"/>
              </a:solidFill>
              <a:latin typeface="Montserrat Classic Bold"/>
            </a:endParaRPr>
          </a:p>
        </p:txBody>
      </p:sp>
      <p:sp>
        <p:nvSpPr>
          <p:cNvPr id="9" name="TextBox 11"/>
          <p:cNvSpPr txBox="1"/>
          <p:nvPr/>
        </p:nvSpPr>
        <p:spPr>
          <a:xfrm>
            <a:off x="2819400" y="2405386"/>
            <a:ext cx="8240629" cy="2308324"/>
          </a:xfrm>
          <a:prstGeom prst="rect">
            <a:avLst/>
          </a:prstGeom>
        </p:spPr>
        <p:txBody>
          <a:bodyPr lIns="0" tIns="0" rIns="0" bIns="0" rtlCol="0" anchor="t">
            <a:spAutoFit/>
          </a:bodyPr>
          <a:lstStyle/>
          <a:p>
            <a:pPr>
              <a:lnSpc>
                <a:spcPts val="3600"/>
              </a:lnSpc>
            </a:pPr>
            <a:r>
              <a:rPr lang="en-US" sz="3600" dirty="0" err="1" smtClean="0">
                <a:solidFill>
                  <a:srgbClr val="1546BA"/>
                </a:solidFill>
                <a:latin typeface="Libre Franklin Light"/>
              </a:rPr>
              <a:t>Integrazione</a:t>
            </a:r>
            <a:r>
              <a:rPr lang="en-US" sz="3600" dirty="0" smtClean="0">
                <a:solidFill>
                  <a:srgbClr val="1546BA"/>
                </a:solidFill>
                <a:latin typeface="Libre Franklin Light"/>
              </a:rPr>
              <a:t> con Flask</a:t>
            </a:r>
          </a:p>
          <a:p>
            <a:pPr>
              <a:lnSpc>
                <a:spcPts val="3600"/>
              </a:lnSpc>
            </a:pPr>
            <a:endParaRPr lang="en-US" sz="3600" dirty="0">
              <a:solidFill>
                <a:srgbClr val="1546BA"/>
              </a:solidFill>
              <a:latin typeface="Libre Franklin Light"/>
            </a:endParaRPr>
          </a:p>
          <a:p>
            <a:pPr>
              <a:lnSpc>
                <a:spcPts val="3600"/>
              </a:lnSpc>
            </a:pPr>
            <a:r>
              <a:rPr lang="en-US" sz="2400" dirty="0" smtClean="0">
                <a:solidFill>
                  <a:srgbClr val="1546BA"/>
                </a:solidFill>
                <a:latin typeface="Libre Franklin Light"/>
              </a:rPr>
              <a:t>Decorator in app.py -&gt; flask test</a:t>
            </a:r>
          </a:p>
          <a:p>
            <a:pPr>
              <a:lnSpc>
                <a:spcPts val="3600"/>
              </a:lnSpc>
            </a:pPr>
            <a:endParaRPr lang="en-US" sz="2400" dirty="0" smtClean="0">
              <a:solidFill>
                <a:srgbClr val="1546BA"/>
              </a:solidFill>
              <a:latin typeface="Libre Franklin Light"/>
            </a:endParaRPr>
          </a:p>
          <a:p>
            <a:pPr>
              <a:lnSpc>
                <a:spcPts val="3600"/>
              </a:lnSpc>
            </a:pPr>
            <a:r>
              <a:rPr lang="en-US" sz="2400" dirty="0" smtClean="0">
                <a:solidFill>
                  <a:srgbClr val="1546BA"/>
                </a:solidFill>
                <a:latin typeface="Libre Franklin Light"/>
              </a:rPr>
              <a:t>Package test</a:t>
            </a:r>
          </a:p>
        </p:txBody>
      </p:sp>
      <p:sp>
        <p:nvSpPr>
          <p:cNvPr id="11" name="TextBox 11"/>
          <p:cNvSpPr txBox="1"/>
          <p:nvPr/>
        </p:nvSpPr>
        <p:spPr>
          <a:xfrm>
            <a:off x="2971800" y="9073538"/>
            <a:ext cx="8240629" cy="408702"/>
          </a:xfrm>
          <a:prstGeom prst="rect">
            <a:avLst/>
          </a:prstGeom>
        </p:spPr>
        <p:txBody>
          <a:bodyPr lIns="0" tIns="0" rIns="0" bIns="0" rtlCol="0" anchor="t">
            <a:spAutoFit/>
          </a:bodyPr>
          <a:lstStyle/>
          <a:p>
            <a:pPr>
              <a:lnSpc>
                <a:spcPts val="3600"/>
              </a:lnSpc>
            </a:pPr>
            <a:r>
              <a:rPr lang="en-US" sz="2000" dirty="0" err="1" smtClean="0">
                <a:solidFill>
                  <a:srgbClr val="1546BA"/>
                </a:solidFill>
                <a:latin typeface="Libre Franklin Light"/>
              </a:rPr>
              <a:t>Nel</a:t>
            </a:r>
            <a:r>
              <a:rPr lang="en-US" sz="2000" dirty="0" smtClean="0">
                <a:solidFill>
                  <a:srgbClr val="1546BA"/>
                </a:solidFill>
                <a:latin typeface="Libre Franklin Light"/>
              </a:rPr>
              <a:t> </a:t>
            </a:r>
            <a:r>
              <a:rPr lang="en-US" sz="2000" dirty="0" err="1" smtClean="0">
                <a:solidFill>
                  <a:srgbClr val="1546BA"/>
                </a:solidFill>
                <a:latin typeface="Libre Franklin Light"/>
              </a:rPr>
              <a:t>libro</a:t>
            </a:r>
            <a:r>
              <a:rPr lang="en-US" sz="2000" dirty="0" smtClean="0">
                <a:solidFill>
                  <a:srgbClr val="1546BA"/>
                </a:solidFill>
                <a:latin typeface="Libre Franklin Light"/>
              </a:rPr>
              <a:t>: Cap</a:t>
            </a:r>
            <a:r>
              <a:rPr lang="en-US" sz="2000" dirty="0">
                <a:solidFill>
                  <a:srgbClr val="1546BA"/>
                </a:solidFill>
                <a:latin typeface="Libre Franklin Light"/>
              </a:rPr>
              <a:t>. 7 - Large Application Structure</a:t>
            </a:r>
          </a:p>
        </p:txBody>
      </p:sp>
    </p:spTree>
    <p:extLst>
      <p:ext uri="{BB962C8B-B14F-4D97-AF65-F5344CB8AC3E}">
        <p14:creationId xmlns:p14="http://schemas.microsoft.com/office/powerpoint/2010/main" val="3251144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7" name="TextBox 7"/>
          <p:cNvSpPr txBox="1"/>
          <p:nvPr/>
        </p:nvSpPr>
        <p:spPr>
          <a:xfrm>
            <a:off x="647700" y="9535203"/>
            <a:ext cx="658470" cy="183084"/>
          </a:xfrm>
          <a:prstGeom prst="rect">
            <a:avLst/>
          </a:prstGeom>
        </p:spPr>
        <p:txBody>
          <a:bodyPr lIns="0" tIns="0" rIns="0" bIns="0" rtlCol="0" anchor="t">
            <a:spAutoFit/>
          </a:bodyPr>
          <a:lstStyle/>
          <a:p>
            <a:pPr>
              <a:lnSpc>
                <a:spcPts val="1399"/>
              </a:lnSpc>
            </a:pPr>
            <a:r>
              <a:rPr lang="en-US" sz="1399">
                <a:solidFill>
                  <a:srgbClr val="1546BA"/>
                </a:solidFill>
                <a:latin typeface="Libre Franklin Bold"/>
              </a:rPr>
              <a:t>13</a:t>
            </a:r>
          </a:p>
        </p:txBody>
      </p:sp>
      <p:sp>
        <p:nvSpPr>
          <p:cNvPr id="15" name="TextBox 6"/>
          <p:cNvSpPr txBox="1"/>
          <p:nvPr/>
        </p:nvSpPr>
        <p:spPr>
          <a:xfrm>
            <a:off x="1523918" y="1124410"/>
            <a:ext cx="15163882" cy="718145"/>
          </a:xfrm>
          <a:prstGeom prst="rect">
            <a:avLst/>
          </a:prstGeom>
        </p:spPr>
        <p:txBody>
          <a:bodyPr wrap="square" lIns="0" tIns="0" rIns="0" bIns="0" rtlCol="0" anchor="t">
            <a:spAutoFit/>
          </a:bodyPr>
          <a:lstStyle/>
          <a:p>
            <a:pPr algn="ctr">
              <a:lnSpc>
                <a:spcPts val="5565"/>
              </a:lnSpc>
            </a:pPr>
            <a:r>
              <a:rPr lang="en-US" sz="5013" spc="80" dirty="0" err="1" smtClean="0">
                <a:solidFill>
                  <a:srgbClr val="011C5D"/>
                </a:solidFill>
                <a:latin typeface="Montserrat Classic Bold"/>
              </a:rPr>
              <a:t>Prossime</a:t>
            </a:r>
            <a:r>
              <a:rPr lang="en-US" sz="5013" spc="80" dirty="0" smtClean="0">
                <a:solidFill>
                  <a:srgbClr val="011C5D"/>
                </a:solidFill>
                <a:latin typeface="Montserrat Classic Bold"/>
              </a:rPr>
              <a:t> </a:t>
            </a:r>
            <a:r>
              <a:rPr lang="en-US" sz="5013" spc="80" dirty="0" err="1" smtClean="0">
                <a:solidFill>
                  <a:srgbClr val="011C5D"/>
                </a:solidFill>
                <a:latin typeface="Montserrat Classic Bold"/>
              </a:rPr>
              <a:t>evoluzioni</a:t>
            </a:r>
            <a:r>
              <a:rPr lang="en-US" sz="5013" spc="80" dirty="0" smtClean="0">
                <a:solidFill>
                  <a:srgbClr val="011C5D"/>
                </a:solidFill>
                <a:latin typeface="Montserrat Classic Bold"/>
              </a:rPr>
              <a:t> </a:t>
            </a:r>
            <a:r>
              <a:rPr lang="en-US" sz="5013" spc="80" dirty="0" err="1" smtClean="0">
                <a:solidFill>
                  <a:srgbClr val="011C5D"/>
                </a:solidFill>
                <a:latin typeface="Montserrat Classic Bold"/>
              </a:rPr>
              <a:t>dell’app</a:t>
            </a:r>
            <a:endParaRPr lang="en-US" sz="5013" spc="80" dirty="0">
              <a:solidFill>
                <a:srgbClr val="011C5D"/>
              </a:solidFill>
              <a:latin typeface="Montserrat Classic Bold"/>
            </a:endParaRPr>
          </a:p>
        </p:txBody>
      </p:sp>
      <p:sp>
        <p:nvSpPr>
          <p:cNvPr id="9" name="TextBox 11"/>
          <p:cNvSpPr txBox="1"/>
          <p:nvPr/>
        </p:nvSpPr>
        <p:spPr>
          <a:xfrm>
            <a:off x="2819400" y="2405386"/>
            <a:ext cx="8240629" cy="7848302"/>
          </a:xfrm>
          <a:prstGeom prst="rect">
            <a:avLst/>
          </a:prstGeom>
        </p:spPr>
        <p:txBody>
          <a:bodyPr lIns="0" tIns="0" rIns="0" bIns="0" rtlCol="0" anchor="t">
            <a:spAutoFit/>
          </a:bodyPr>
          <a:lstStyle/>
          <a:p>
            <a:pPr>
              <a:lnSpc>
                <a:spcPts val="3600"/>
              </a:lnSpc>
            </a:pPr>
            <a:r>
              <a:rPr lang="en-US" sz="3600" dirty="0" err="1" smtClean="0">
                <a:solidFill>
                  <a:srgbClr val="1546BA"/>
                </a:solidFill>
                <a:latin typeface="Libre Franklin Light"/>
              </a:rPr>
              <a:t>Autenticazione</a:t>
            </a:r>
            <a:r>
              <a:rPr lang="en-US" sz="3600" dirty="0" smtClean="0">
                <a:solidFill>
                  <a:srgbClr val="1546BA"/>
                </a:solidFill>
                <a:latin typeface="Libre Franklin Light"/>
              </a:rPr>
              <a:t> e modulo login </a:t>
            </a:r>
          </a:p>
          <a:p>
            <a:pPr>
              <a:lnSpc>
                <a:spcPts val="3600"/>
              </a:lnSpc>
            </a:pPr>
            <a:r>
              <a:rPr lang="en-US" sz="3600" dirty="0" smtClean="0">
                <a:solidFill>
                  <a:srgbClr val="1546BA"/>
                </a:solidFill>
                <a:latin typeface="Libre Franklin Light"/>
              </a:rPr>
              <a:t>(</a:t>
            </a:r>
            <a:r>
              <a:rPr lang="en-US" sz="3600" dirty="0" err="1" smtClean="0">
                <a:solidFill>
                  <a:srgbClr val="1546BA"/>
                </a:solidFill>
                <a:latin typeface="Libre Franklin Light"/>
              </a:rPr>
              <a:t>nuovo</a:t>
            </a:r>
            <a:r>
              <a:rPr lang="en-US" sz="3600" dirty="0" smtClean="0">
                <a:solidFill>
                  <a:srgbClr val="1546BA"/>
                </a:solidFill>
                <a:latin typeface="Libre Franklin Light"/>
              </a:rPr>
              <a:t> blueprint)</a:t>
            </a:r>
          </a:p>
          <a:p>
            <a:pPr>
              <a:lnSpc>
                <a:spcPts val="3600"/>
              </a:lnSpc>
            </a:pPr>
            <a:endParaRPr lang="en-US" sz="3600" dirty="0">
              <a:solidFill>
                <a:srgbClr val="1546BA"/>
              </a:solidFill>
              <a:latin typeface="Libre Franklin Light"/>
            </a:endParaRPr>
          </a:p>
          <a:p>
            <a:pPr>
              <a:lnSpc>
                <a:spcPts val="3600"/>
              </a:lnSpc>
            </a:pPr>
            <a:r>
              <a:rPr lang="en-US" sz="2000" dirty="0" err="1" smtClean="0">
                <a:solidFill>
                  <a:srgbClr val="1546BA"/>
                </a:solidFill>
                <a:latin typeface="Libre Franklin Light"/>
              </a:rPr>
              <a:t>Utenti</a:t>
            </a:r>
            <a:r>
              <a:rPr lang="en-US" sz="2000" dirty="0" smtClean="0">
                <a:solidFill>
                  <a:srgbClr val="1546BA"/>
                </a:solidFill>
                <a:latin typeface="Libre Franklin Light"/>
              </a:rPr>
              <a:t> non </a:t>
            </a:r>
            <a:r>
              <a:rPr lang="en-US" sz="2000" dirty="0" err="1" smtClean="0">
                <a:solidFill>
                  <a:srgbClr val="1546BA"/>
                </a:solidFill>
                <a:latin typeface="Libre Franklin Light"/>
              </a:rPr>
              <a:t>autenticati</a:t>
            </a:r>
            <a:r>
              <a:rPr lang="en-US" sz="2000" dirty="0" smtClean="0">
                <a:solidFill>
                  <a:srgbClr val="1546BA"/>
                </a:solidFill>
                <a:latin typeface="Libre Franklin Light"/>
              </a:rPr>
              <a:t>:</a:t>
            </a:r>
          </a:p>
          <a:p>
            <a:pPr marL="342900" indent="-342900">
              <a:lnSpc>
                <a:spcPts val="3600"/>
              </a:lnSpc>
              <a:buFontTx/>
              <a:buChar char="-"/>
            </a:pPr>
            <a:r>
              <a:rPr lang="en-US" sz="2000" dirty="0" err="1" smtClean="0">
                <a:solidFill>
                  <a:srgbClr val="1546BA"/>
                </a:solidFill>
                <a:latin typeface="Libre Franklin Light"/>
              </a:rPr>
              <a:t>Prossime</a:t>
            </a:r>
            <a:r>
              <a:rPr lang="en-US" sz="2000" dirty="0" smtClean="0">
                <a:solidFill>
                  <a:srgbClr val="1546BA"/>
                </a:solidFill>
                <a:latin typeface="Libre Franklin Light"/>
              </a:rPr>
              <a:t> </a:t>
            </a:r>
            <a:r>
              <a:rPr lang="en-US" sz="2000" dirty="0" err="1" smtClean="0">
                <a:solidFill>
                  <a:srgbClr val="1546BA"/>
                </a:solidFill>
                <a:latin typeface="Libre Franklin Light"/>
              </a:rPr>
              <a:t>serate</a:t>
            </a:r>
            <a:endParaRPr lang="en-US" sz="2000" dirty="0" smtClean="0">
              <a:solidFill>
                <a:srgbClr val="1546BA"/>
              </a:solidFill>
              <a:latin typeface="Libre Franklin Light"/>
            </a:endParaRPr>
          </a:p>
          <a:p>
            <a:pPr marL="342900" indent="-342900">
              <a:lnSpc>
                <a:spcPts val="3600"/>
              </a:lnSpc>
              <a:buFontTx/>
              <a:buChar char="-"/>
            </a:pPr>
            <a:r>
              <a:rPr lang="en-US" sz="2000" dirty="0" err="1" smtClean="0">
                <a:solidFill>
                  <a:srgbClr val="1546BA"/>
                </a:solidFill>
                <a:latin typeface="Libre Franklin Light"/>
              </a:rPr>
              <a:t>Lista</a:t>
            </a:r>
            <a:r>
              <a:rPr lang="en-US" sz="2000" dirty="0" smtClean="0">
                <a:solidFill>
                  <a:srgbClr val="1546BA"/>
                </a:solidFill>
                <a:latin typeface="Libre Franklin Light"/>
              </a:rPr>
              <a:t> </a:t>
            </a:r>
            <a:r>
              <a:rPr lang="en-US" sz="2000" dirty="0" err="1" smtClean="0">
                <a:solidFill>
                  <a:srgbClr val="1546BA"/>
                </a:solidFill>
                <a:latin typeface="Libre Franklin Light"/>
              </a:rPr>
              <a:t>corsi</a:t>
            </a:r>
            <a:endParaRPr lang="en-US" sz="2000" dirty="0" smtClean="0">
              <a:solidFill>
                <a:srgbClr val="1546BA"/>
              </a:solidFill>
              <a:latin typeface="Libre Franklin Light"/>
            </a:endParaRPr>
          </a:p>
          <a:p>
            <a:pPr marL="342900" indent="-342900">
              <a:lnSpc>
                <a:spcPts val="3600"/>
              </a:lnSpc>
              <a:buFontTx/>
              <a:buChar char="-"/>
            </a:pPr>
            <a:r>
              <a:rPr lang="en-US" sz="2000" dirty="0" smtClean="0">
                <a:solidFill>
                  <a:srgbClr val="1546BA"/>
                </a:solidFill>
                <a:latin typeface="Libre Franklin Light"/>
              </a:rPr>
              <a:t>Blog in </a:t>
            </a:r>
            <a:r>
              <a:rPr lang="en-US" sz="2000" dirty="0" err="1" smtClean="0">
                <a:solidFill>
                  <a:srgbClr val="1546BA"/>
                </a:solidFill>
                <a:latin typeface="Libre Franklin Light"/>
              </a:rPr>
              <a:t>lettura</a:t>
            </a:r>
            <a:endParaRPr lang="en-US" sz="2000" dirty="0" smtClean="0">
              <a:solidFill>
                <a:srgbClr val="1546BA"/>
              </a:solidFill>
              <a:latin typeface="Libre Franklin Light"/>
            </a:endParaRPr>
          </a:p>
          <a:p>
            <a:pPr marL="342900" indent="-342900">
              <a:lnSpc>
                <a:spcPts val="3600"/>
              </a:lnSpc>
              <a:buFontTx/>
              <a:buChar char="-"/>
            </a:pPr>
            <a:endParaRPr lang="en-US" sz="2000" dirty="0">
              <a:solidFill>
                <a:srgbClr val="1546BA"/>
              </a:solidFill>
              <a:latin typeface="Libre Franklin Light"/>
            </a:endParaRPr>
          </a:p>
          <a:p>
            <a:pPr>
              <a:lnSpc>
                <a:spcPts val="3600"/>
              </a:lnSpc>
            </a:pPr>
            <a:r>
              <a:rPr lang="en-US" sz="2000" dirty="0" err="1" smtClean="0">
                <a:solidFill>
                  <a:srgbClr val="1546BA"/>
                </a:solidFill>
                <a:latin typeface="Libre Franklin Light"/>
              </a:rPr>
              <a:t>Utenti</a:t>
            </a:r>
            <a:r>
              <a:rPr lang="en-US" sz="2000" dirty="0" smtClean="0">
                <a:solidFill>
                  <a:srgbClr val="1546BA"/>
                </a:solidFill>
                <a:latin typeface="Libre Franklin Light"/>
              </a:rPr>
              <a:t> </a:t>
            </a:r>
            <a:r>
              <a:rPr lang="en-US" sz="2000" dirty="0" err="1" smtClean="0">
                <a:solidFill>
                  <a:srgbClr val="1546BA"/>
                </a:solidFill>
                <a:latin typeface="Libre Franklin Light"/>
              </a:rPr>
              <a:t>autenticati</a:t>
            </a:r>
            <a:endParaRPr lang="en-US" sz="2000" dirty="0" smtClean="0">
              <a:solidFill>
                <a:srgbClr val="1546BA"/>
              </a:solidFill>
              <a:latin typeface="Libre Franklin Light"/>
            </a:endParaRPr>
          </a:p>
          <a:p>
            <a:pPr marL="342900" indent="-342900">
              <a:lnSpc>
                <a:spcPts val="3600"/>
              </a:lnSpc>
              <a:buFontTx/>
              <a:buChar char="-"/>
            </a:pPr>
            <a:r>
              <a:rPr lang="en-US" sz="2000" dirty="0" smtClean="0">
                <a:solidFill>
                  <a:srgbClr val="1546BA"/>
                </a:solidFill>
                <a:latin typeface="Libre Franklin Light"/>
              </a:rPr>
              <a:t>Blog in </a:t>
            </a:r>
            <a:r>
              <a:rPr lang="en-US" sz="2000" dirty="0" err="1" smtClean="0">
                <a:solidFill>
                  <a:srgbClr val="1546BA"/>
                </a:solidFill>
                <a:latin typeface="Libre Franklin Light"/>
              </a:rPr>
              <a:t>scrittura</a:t>
            </a:r>
            <a:endParaRPr lang="en-US" sz="2000" dirty="0" smtClean="0">
              <a:solidFill>
                <a:srgbClr val="1546BA"/>
              </a:solidFill>
              <a:latin typeface="Libre Franklin Light"/>
            </a:endParaRPr>
          </a:p>
          <a:p>
            <a:pPr marL="342900" indent="-342900">
              <a:lnSpc>
                <a:spcPts val="3600"/>
              </a:lnSpc>
              <a:buFontTx/>
              <a:buChar char="-"/>
            </a:pPr>
            <a:endParaRPr lang="en-US" sz="2000" dirty="0">
              <a:solidFill>
                <a:srgbClr val="1546BA"/>
              </a:solidFill>
              <a:latin typeface="Libre Franklin Light"/>
            </a:endParaRPr>
          </a:p>
          <a:p>
            <a:pPr>
              <a:lnSpc>
                <a:spcPts val="3600"/>
              </a:lnSpc>
            </a:pPr>
            <a:r>
              <a:rPr lang="en-US" sz="2000" dirty="0" err="1" smtClean="0">
                <a:solidFill>
                  <a:srgbClr val="1546BA"/>
                </a:solidFill>
                <a:latin typeface="Libre Franklin Light"/>
              </a:rPr>
              <a:t>Utenti</a:t>
            </a:r>
            <a:r>
              <a:rPr lang="en-US" sz="2000" dirty="0" smtClean="0">
                <a:solidFill>
                  <a:srgbClr val="1546BA"/>
                </a:solidFill>
                <a:latin typeface="Libre Franklin Light"/>
              </a:rPr>
              <a:t> </a:t>
            </a:r>
            <a:r>
              <a:rPr lang="en-US" sz="2000" dirty="0" err="1" smtClean="0">
                <a:solidFill>
                  <a:srgbClr val="1546BA"/>
                </a:solidFill>
                <a:latin typeface="Libre Franklin Light"/>
              </a:rPr>
              <a:t>amministratori</a:t>
            </a:r>
            <a:endParaRPr lang="en-US" sz="2000" dirty="0" smtClean="0">
              <a:solidFill>
                <a:srgbClr val="1546BA"/>
              </a:solidFill>
              <a:latin typeface="Libre Franklin Light"/>
            </a:endParaRPr>
          </a:p>
          <a:p>
            <a:pPr>
              <a:lnSpc>
                <a:spcPts val="3600"/>
              </a:lnSpc>
            </a:pPr>
            <a:r>
              <a:rPr lang="en-US" sz="2000" dirty="0" smtClean="0">
                <a:solidFill>
                  <a:srgbClr val="1546BA"/>
                </a:solidFill>
                <a:latin typeface="Libre Franklin Light"/>
              </a:rPr>
              <a:t>- </a:t>
            </a:r>
            <a:r>
              <a:rPr lang="en-US" sz="2000" dirty="0" err="1" smtClean="0">
                <a:solidFill>
                  <a:srgbClr val="1546BA"/>
                </a:solidFill>
                <a:latin typeface="Libre Franklin Light"/>
              </a:rPr>
              <a:t>Gestione</a:t>
            </a:r>
            <a:r>
              <a:rPr lang="en-US" sz="2000" dirty="0" smtClean="0">
                <a:solidFill>
                  <a:srgbClr val="1546BA"/>
                </a:solidFill>
                <a:latin typeface="Libre Franklin Light"/>
              </a:rPr>
              <a:t> tag, </a:t>
            </a:r>
            <a:r>
              <a:rPr lang="en-US" sz="2000" dirty="0" err="1" smtClean="0">
                <a:solidFill>
                  <a:srgbClr val="1546BA"/>
                </a:solidFill>
                <a:latin typeface="Libre Franklin Light"/>
              </a:rPr>
              <a:t>serate</a:t>
            </a:r>
            <a:r>
              <a:rPr lang="en-US" sz="2000" dirty="0" smtClean="0">
                <a:solidFill>
                  <a:srgbClr val="1546BA"/>
                </a:solidFill>
                <a:latin typeface="Libre Franklin Light"/>
              </a:rPr>
              <a:t>, </a:t>
            </a:r>
            <a:r>
              <a:rPr lang="en-US" sz="2000" dirty="0" err="1" smtClean="0">
                <a:solidFill>
                  <a:srgbClr val="1546BA"/>
                </a:solidFill>
                <a:latin typeface="Libre Franklin Light"/>
              </a:rPr>
              <a:t>corsi</a:t>
            </a:r>
            <a:endParaRPr lang="en-US" sz="2000" dirty="0" smtClean="0">
              <a:solidFill>
                <a:srgbClr val="1546BA"/>
              </a:solidFill>
              <a:latin typeface="Libre Franklin Light"/>
            </a:endParaRPr>
          </a:p>
          <a:p>
            <a:pPr>
              <a:lnSpc>
                <a:spcPts val="3600"/>
              </a:lnSpc>
            </a:pPr>
            <a:endParaRPr lang="en-US" sz="3600" dirty="0">
              <a:solidFill>
                <a:srgbClr val="1546BA"/>
              </a:solidFill>
              <a:latin typeface="Libre Franklin Light"/>
            </a:endParaRPr>
          </a:p>
          <a:p>
            <a:pPr>
              <a:lnSpc>
                <a:spcPts val="3600"/>
              </a:lnSpc>
            </a:pPr>
            <a:r>
              <a:rPr lang="en-US" sz="3600" dirty="0" err="1" smtClean="0">
                <a:solidFill>
                  <a:srgbClr val="1546BA"/>
                </a:solidFill>
                <a:latin typeface="Libre Franklin Light"/>
              </a:rPr>
              <a:t>Gestione</a:t>
            </a:r>
            <a:r>
              <a:rPr lang="en-US" sz="3600" dirty="0" smtClean="0">
                <a:solidFill>
                  <a:srgbClr val="1546BA"/>
                </a:solidFill>
                <a:latin typeface="Libre Franklin Light"/>
              </a:rPr>
              <a:t> blog (</a:t>
            </a:r>
            <a:r>
              <a:rPr lang="en-US" sz="3600" dirty="0" err="1" smtClean="0">
                <a:solidFill>
                  <a:srgbClr val="1546BA"/>
                </a:solidFill>
                <a:latin typeface="Libre Franklin Light"/>
              </a:rPr>
              <a:t>nuovo</a:t>
            </a:r>
            <a:r>
              <a:rPr lang="en-US" sz="3600" dirty="0" smtClean="0">
                <a:solidFill>
                  <a:srgbClr val="1546BA"/>
                </a:solidFill>
                <a:latin typeface="Libre Franklin Light"/>
              </a:rPr>
              <a:t> blueprint)</a:t>
            </a:r>
            <a:endParaRPr lang="en-US" sz="3600" dirty="0">
              <a:solidFill>
                <a:srgbClr val="1546BA"/>
              </a:solidFill>
              <a:latin typeface="Libre Franklin Light"/>
            </a:endParaRPr>
          </a:p>
          <a:p>
            <a:pPr>
              <a:lnSpc>
                <a:spcPts val="3600"/>
              </a:lnSpc>
            </a:pPr>
            <a:endParaRPr lang="en-US" sz="3600" dirty="0">
              <a:solidFill>
                <a:srgbClr val="1546BA"/>
              </a:solidFill>
              <a:latin typeface="Libre Franklin Light"/>
            </a:endParaRPr>
          </a:p>
          <a:p>
            <a:pPr>
              <a:lnSpc>
                <a:spcPts val="3600"/>
              </a:lnSpc>
            </a:pPr>
            <a:endParaRPr lang="en-US" sz="3600" dirty="0" smtClean="0">
              <a:solidFill>
                <a:srgbClr val="1546BA"/>
              </a:solidFill>
              <a:latin typeface="Libre Franklin Light"/>
            </a:endParaRPr>
          </a:p>
        </p:txBody>
      </p:sp>
    </p:spTree>
    <p:extLst>
      <p:ext uri="{BB962C8B-B14F-4D97-AF65-F5344CB8AC3E}">
        <p14:creationId xmlns:p14="http://schemas.microsoft.com/office/powerpoint/2010/main" val="36303543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4432233" y="1166744"/>
            <a:ext cx="9423535" cy="718516"/>
          </a:xfrm>
          <a:prstGeom prst="rect">
            <a:avLst/>
          </a:prstGeom>
        </p:spPr>
        <p:txBody>
          <a:bodyPr lIns="0" tIns="0" rIns="0" bIns="0" rtlCol="0" anchor="t">
            <a:spAutoFit/>
          </a:bodyPr>
          <a:lstStyle/>
          <a:p>
            <a:pPr algn="ctr">
              <a:lnSpc>
                <a:spcPts val="5565"/>
              </a:lnSpc>
            </a:pPr>
            <a:r>
              <a:rPr lang="en-US" sz="5013" spc="80" dirty="0" err="1">
                <a:solidFill>
                  <a:srgbClr val="011C5D"/>
                </a:solidFill>
                <a:latin typeface="Montserrat Classic Bold"/>
              </a:rPr>
              <a:t>Lezione</a:t>
            </a:r>
            <a:r>
              <a:rPr lang="en-US" sz="5013" spc="80" dirty="0">
                <a:solidFill>
                  <a:srgbClr val="011C5D"/>
                </a:solidFill>
                <a:latin typeface="Montserrat Classic Bold"/>
              </a:rPr>
              <a:t> 7</a:t>
            </a:r>
          </a:p>
        </p:txBody>
      </p:sp>
      <p:sp>
        <p:nvSpPr>
          <p:cNvPr id="6" name="TextBox 6"/>
          <p:cNvSpPr txBox="1"/>
          <p:nvPr/>
        </p:nvSpPr>
        <p:spPr>
          <a:xfrm>
            <a:off x="1301426" y="3924300"/>
            <a:ext cx="8056673" cy="5539978"/>
          </a:xfrm>
          <a:prstGeom prst="rect">
            <a:avLst/>
          </a:prstGeom>
        </p:spPr>
        <p:txBody>
          <a:bodyPr wrap="square" lIns="0" tIns="0" rIns="0" bIns="0" rtlCol="0" anchor="t">
            <a:spAutoFit/>
          </a:bodyPr>
          <a:lstStyle/>
          <a:p>
            <a:pPr marL="518160" lvl="1" indent="-259080">
              <a:lnSpc>
                <a:spcPts val="4800"/>
              </a:lnSpc>
              <a:buFont typeface="Arial"/>
              <a:buChar char="•"/>
            </a:pPr>
            <a:r>
              <a:rPr lang="en-US" sz="2400" spc="48" dirty="0" err="1" smtClean="0">
                <a:solidFill>
                  <a:srgbClr val="1546BA"/>
                </a:solidFill>
                <a:latin typeface="Libre Franklin Light"/>
              </a:rPr>
              <a:t>Autenticazione</a:t>
            </a:r>
            <a:endParaRPr lang="en-US" sz="2400" spc="48" dirty="0" smtClean="0">
              <a:solidFill>
                <a:srgbClr val="1546BA"/>
              </a:solidFill>
              <a:latin typeface="Libre Franklin Light"/>
            </a:endParaRPr>
          </a:p>
          <a:p>
            <a:pPr marL="975360" lvl="2" indent="-259080">
              <a:lnSpc>
                <a:spcPts val="4800"/>
              </a:lnSpc>
              <a:buFont typeface="Arial"/>
              <a:buChar char="•"/>
            </a:pPr>
            <a:r>
              <a:rPr lang="en-US" sz="2400" spc="48" dirty="0" smtClean="0">
                <a:solidFill>
                  <a:srgbClr val="1546BA"/>
                </a:solidFill>
                <a:latin typeface="Libre Franklin Light"/>
              </a:rPr>
              <a:t>Blueprint </a:t>
            </a:r>
            <a:r>
              <a:rPr lang="en-US" sz="2400" spc="48" dirty="0" err="1" smtClean="0">
                <a:solidFill>
                  <a:srgbClr val="1546BA"/>
                </a:solidFill>
                <a:latin typeface="Libre Franklin Light"/>
              </a:rPr>
              <a:t>Utenti</a:t>
            </a:r>
            <a:endParaRPr lang="en-US" sz="2400" spc="48" dirty="0" smtClean="0">
              <a:solidFill>
                <a:srgbClr val="1546BA"/>
              </a:solidFill>
              <a:latin typeface="Libre Franklin Light"/>
            </a:endParaRPr>
          </a:p>
          <a:p>
            <a:pPr marL="975360" lvl="2" indent="-259080">
              <a:lnSpc>
                <a:spcPts val="4800"/>
              </a:lnSpc>
              <a:buFont typeface="Arial"/>
              <a:buChar char="•"/>
            </a:pPr>
            <a:r>
              <a:rPr lang="en-US" sz="2400" spc="48" dirty="0">
                <a:solidFill>
                  <a:srgbClr val="1546BA"/>
                </a:solidFill>
                <a:latin typeface="Libre Franklin Light"/>
              </a:rPr>
              <a:t>Blueprint </a:t>
            </a:r>
            <a:r>
              <a:rPr lang="en-US" sz="2400" spc="48" dirty="0" err="1">
                <a:solidFill>
                  <a:srgbClr val="1546BA"/>
                </a:solidFill>
                <a:latin typeface="Libre Franklin Light"/>
              </a:rPr>
              <a:t>Ruoli</a:t>
            </a:r>
            <a:endParaRPr lang="en-US" sz="2400" spc="48" dirty="0" smtClean="0">
              <a:solidFill>
                <a:srgbClr val="1546BA"/>
              </a:solidFill>
              <a:latin typeface="Libre Franklin Light"/>
            </a:endParaRPr>
          </a:p>
          <a:p>
            <a:pPr marL="975360" lvl="2" indent="-259080">
              <a:lnSpc>
                <a:spcPts val="4800"/>
              </a:lnSpc>
              <a:buFont typeface="Arial"/>
              <a:buChar char="•"/>
            </a:pPr>
            <a:r>
              <a:rPr lang="en-US" sz="2400" spc="48" dirty="0" err="1" smtClean="0">
                <a:solidFill>
                  <a:srgbClr val="1546BA"/>
                </a:solidFill>
                <a:latin typeface="Libre Franklin Light"/>
              </a:rPr>
              <a:t>Gestione</a:t>
            </a:r>
            <a:r>
              <a:rPr lang="en-US" sz="2400" spc="48" dirty="0" smtClean="0">
                <a:solidFill>
                  <a:srgbClr val="1546BA"/>
                </a:solidFill>
                <a:latin typeface="Libre Franklin Light"/>
              </a:rPr>
              <a:t> di </a:t>
            </a:r>
            <a:r>
              <a:rPr lang="en-US" sz="2400" spc="48" dirty="0" err="1" smtClean="0">
                <a:solidFill>
                  <a:srgbClr val="1546BA"/>
                </a:solidFill>
                <a:latin typeface="Libre Franklin Light"/>
              </a:rPr>
              <a:t>tutti</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gli</a:t>
            </a:r>
            <a:r>
              <a:rPr lang="en-US" sz="2400" spc="48" dirty="0" smtClean="0">
                <a:solidFill>
                  <a:srgbClr val="1546BA"/>
                </a:solidFill>
                <a:latin typeface="Libre Franklin Light"/>
              </a:rPr>
              <a:t> step</a:t>
            </a:r>
          </a:p>
          <a:p>
            <a:pPr marL="1432560" lvl="3" indent="-259080">
              <a:lnSpc>
                <a:spcPts val="4800"/>
              </a:lnSpc>
              <a:buFont typeface="Arial"/>
              <a:buChar char="•"/>
            </a:pPr>
            <a:r>
              <a:rPr lang="en-US" sz="2400" spc="48" dirty="0" smtClean="0">
                <a:solidFill>
                  <a:srgbClr val="1546BA"/>
                </a:solidFill>
                <a:latin typeface="Libre Franklin Light"/>
              </a:rPr>
              <a:t>Hash password</a:t>
            </a:r>
          </a:p>
          <a:p>
            <a:pPr marL="1432560" lvl="3" indent="-259080">
              <a:lnSpc>
                <a:spcPts val="4800"/>
              </a:lnSpc>
              <a:buFont typeface="Arial"/>
              <a:buChar char="•"/>
            </a:pPr>
            <a:r>
              <a:rPr lang="en-US" sz="2400" spc="48" dirty="0" smtClean="0">
                <a:solidFill>
                  <a:srgbClr val="1546BA"/>
                </a:solidFill>
                <a:latin typeface="Libre Franklin Light"/>
              </a:rPr>
              <a:t>Flask-Login</a:t>
            </a:r>
          </a:p>
          <a:p>
            <a:pPr marL="975360" lvl="2" indent="-259080">
              <a:lnSpc>
                <a:spcPts val="4800"/>
              </a:lnSpc>
              <a:buFont typeface="Arial"/>
              <a:buChar char="•"/>
            </a:pPr>
            <a:r>
              <a:rPr lang="en-US" sz="2400" spc="48" dirty="0" err="1" smtClean="0">
                <a:solidFill>
                  <a:srgbClr val="1546BA"/>
                </a:solidFill>
                <a:latin typeface="Libre Franklin Light"/>
              </a:rPr>
              <a:t>Invio</a:t>
            </a:r>
            <a:r>
              <a:rPr lang="en-US" sz="2400" spc="48" dirty="0" smtClean="0">
                <a:solidFill>
                  <a:srgbClr val="1546BA"/>
                </a:solidFill>
                <a:latin typeface="Libre Franklin Light"/>
              </a:rPr>
              <a:t> mail</a:t>
            </a:r>
          </a:p>
          <a:p>
            <a:pPr marL="1432560" lvl="3" indent="-259080">
              <a:lnSpc>
                <a:spcPts val="4800"/>
              </a:lnSpc>
              <a:buFont typeface="Arial"/>
              <a:buChar char="•"/>
            </a:pPr>
            <a:r>
              <a:rPr lang="en-US" sz="2400" spc="48" dirty="0">
                <a:solidFill>
                  <a:srgbClr val="1546BA"/>
                </a:solidFill>
                <a:latin typeface="Libre Franklin Light"/>
              </a:rPr>
              <a:t>Token </a:t>
            </a:r>
            <a:r>
              <a:rPr lang="en-US" sz="2400" spc="48" dirty="0" err="1" smtClean="0">
                <a:solidFill>
                  <a:srgbClr val="1546BA"/>
                </a:solidFill>
                <a:latin typeface="Libre Franklin Light"/>
              </a:rPr>
              <a:t>conferma</a:t>
            </a:r>
            <a:endParaRPr lang="en-US" sz="2400" spc="48" dirty="0" smtClean="0">
              <a:solidFill>
                <a:srgbClr val="1546BA"/>
              </a:solidFill>
              <a:latin typeface="Libre Franklin Light"/>
            </a:endParaRPr>
          </a:p>
          <a:p>
            <a:pPr marL="518160" lvl="1" indent="-259080">
              <a:lnSpc>
                <a:spcPts val="4800"/>
              </a:lnSpc>
              <a:buFont typeface="Arial"/>
              <a:buChar char="•"/>
            </a:pPr>
            <a:endParaRPr lang="en-US" sz="2400" spc="48" dirty="0" smtClean="0">
              <a:solidFill>
                <a:srgbClr val="1546BA"/>
              </a:solidFill>
              <a:latin typeface="Libre Franklin Light"/>
            </a:endParaRPr>
          </a:p>
        </p:txBody>
      </p:sp>
      <p:sp>
        <p:nvSpPr>
          <p:cNvPr id="7" name="TextBox 7"/>
          <p:cNvSpPr txBox="1"/>
          <p:nvPr/>
        </p:nvSpPr>
        <p:spPr>
          <a:xfrm>
            <a:off x="2133600" y="2416321"/>
            <a:ext cx="5924418" cy="491490"/>
          </a:xfrm>
          <a:prstGeom prst="rect">
            <a:avLst/>
          </a:prstGeom>
        </p:spPr>
        <p:txBody>
          <a:bodyPr lIns="0" tIns="0" rIns="0" bIns="0" rtlCol="0" anchor="t">
            <a:spAutoFit/>
          </a:bodyPr>
          <a:lstStyle/>
          <a:p>
            <a:pPr>
              <a:lnSpc>
                <a:spcPts val="3600"/>
              </a:lnSpc>
            </a:pPr>
            <a:r>
              <a:rPr lang="en-US" sz="3600" dirty="0" err="1">
                <a:solidFill>
                  <a:srgbClr val="1546BA"/>
                </a:solidFill>
                <a:latin typeface="Libre Franklin Light"/>
              </a:rPr>
              <a:t>Oggi</a:t>
            </a:r>
            <a:r>
              <a:rPr lang="en-US" sz="3600" dirty="0">
                <a:solidFill>
                  <a:srgbClr val="1546BA"/>
                </a:solidFill>
                <a:latin typeface="Libre Franklin Light"/>
              </a:rPr>
              <a:t> </a:t>
            </a:r>
            <a:r>
              <a:rPr lang="en-US" sz="3600" dirty="0" err="1">
                <a:solidFill>
                  <a:srgbClr val="1546BA"/>
                </a:solidFill>
                <a:latin typeface="Libre Franklin Light"/>
              </a:rPr>
              <a:t>vedremo</a:t>
            </a:r>
            <a:r>
              <a:rPr lang="en-US" sz="3600" dirty="0">
                <a:solidFill>
                  <a:srgbClr val="1546BA"/>
                </a:solidFill>
                <a:latin typeface="Libre Franklin Light"/>
              </a:rPr>
              <a:t>...</a:t>
            </a:r>
          </a:p>
        </p:txBody>
      </p:sp>
      <p:sp>
        <p:nvSpPr>
          <p:cNvPr id="8" name="TextBox 10"/>
          <p:cNvSpPr txBox="1"/>
          <p:nvPr/>
        </p:nvSpPr>
        <p:spPr>
          <a:xfrm>
            <a:off x="8610600" y="2961504"/>
            <a:ext cx="9982200" cy="4924425"/>
          </a:xfrm>
          <a:prstGeom prst="rect">
            <a:avLst/>
          </a:prstGeom>
        </p:spPr>
        <p:txBody>
          <a:bodyPr wrap="square" lIns="0" tIns="0" rIns="0" bIns="0" rtlCol="0" anchor="t">
            <a:spAutoFit/>
          </a:bodyPr>
          <a:lstStyle/>
          <a:p>
            <a:pPr>
              <a:lnSpc>
                <a:spcPts val="4800"/>
              </a:lnSpc>
            </a:pPr>
            <a:r>
              <a:rPr lang="en-US" spc="48" dirty="0">
                <a:solidFill>
                  <a:srgbClr val="1546BA"/>
                </a:solidFill>
                <a:latin typeface="Libre Franklin Light Bold Italics"/>
              </a:rPr>
              <a:t>Repository </a:t>
            </a:r>
            <a:r>
              <a:rPr lang="en-US" spc="48" dirty="0" err="1">
                <a:solidFill>
                  <a:srgbClr val="1546BA"/>
                </a:solidFill>
                <a:latin typeface="Libre Franklin Light Bold Italics"/>
              </a:rPr>
              <a:t>Github</a:t>
            </a:r>
            <a:endParaRPr lang="en-US" spc="48" dirty="0">
              <a:solidFill>
                <a:srgbClr val="1546BA"/>
              </a:solidFill>
              <a:latin typeface="Libre Franklin Light Bold Italics"/>
            </a:endParaRPr>
          </a:p>
          <a:p>
            <a:pPr>
              <a:lnSpc>
                <a:spcPts val="4800"/>
              </a:lnSpc>
            </a:pPr>
            <a:r>
              <a:rPr lang="en-US" u="sng" spc="48" dirty="0">
                <a:solidFill>
                  <a:srgbClr val="1546BA"/>
                </a:solidFill>
                <a:latin typeface="Libre Franklin Light"/>
                <a:hlinkClick r:id="rId3"/>
              </a:rPr>
              <a:t>https://</a:t>
            </a:r>
            <a:r>
              <a:rPr lang="en-US" u="sng" spc="48" dirty="0" smtClean="0">
                <a:solidFill>
                  <a:srgbClr val="1546BA"/>
                </a:solidFill>
                <a:latin typeface="Libre Franklin Light"/>
                <a:hlinkClick r:id="rId3"/>
              </a:rPr>
              <a:t>github.com/PythonGroupBiella/MaterialeLezioni/tree/master/Flask/Lezione</a:t>
            </a:r>
            <a:r>
              <a:rPr lang="en-US" u="sng" spc="48" dirty="0" smtClean="0">
                <a:solidFill>
                  <a:srgbClr val="1546BA"/>
                </a:solidFill>
                <a:latin typeface="Libre Franklin Light"/>
              </a:rPr>
              <a:t>7</a:t>
            </a:r>
          </a:p>
          <a:p>
            <a:pPr>
              <a:lnSpc>
                <a:spcPts val="4800"/>
              </a:lnSpc>
            </a:pPr>
            <a:r>
              <a:rPr lang="en-US" i="1" spc="48" dirty="0" err="1" smtClean="0">
                <a:solidFill>
                  <a:srgbClr val="1546BA"/>
                </a:solidFill>
                <a:latin typeface="Libre Franklin Light Bold"/>
              </a:rPr>
              <a:t>Nuove</a:t>
            </a:r>
            <a:r>
              <a:rPr lang="en-US" i="1" spc="48" dirty="0" smtClean="0">
                <a:solidFill>
                  <a:srgbClr val="1546BA"/>
                </a:solidFill>
                <a:latin typeface="Libre Franklin Light Bold"/>
              </a:rPr>
              <a:t> </a:t>
            </a:r>
            <a:r>
              <a:rPr lang="en-US" i="1" spc="48" dirty="0" err="1">
                <a:solidFill>
                  <a:srgbClr val="1546BA"/>
                </a:solidFill>
                <a:latin typeface="Libre Franklin Light Bold"/>
              </a:rPr>
              <a:t>librerie</a:t>
            </a:r>
            <a:endParaRPr lang="en-US" i="1" spc="48" dirty="0">
              <a:solidFill>
                <a:srgbClr val="1546BA"/>
              </a:solidFill>
              <a:latin typeface="Libre Franklin Light Bold"/>
            </a:endParaRPr>
          </a:p>
          <a:p>
            <a:pPr>
              <a:lnSpc>
                <a:spcPts val="4800"/>
              </a:lnSpc>
            </a:pPr>
            <a:r>
              <a:rPr lang="en-US" dirty="0"/>
              <a:t>• </a:t>
            </a:r>
            <a:r>
              <a:rPr lang="en-US" dirty="0" smtClean="0"/>
              <a:t>Flask-Login</a:t>
            </a:r>
            <a:r>
              <a:rPr lang="en-US" dirty="0"/>
              <a:t>: Management of user sessions for logged-in </a:t>
            </a:r>
            <a:r>
              <a:rPr lang="en-US" dirty="0" smtClean="0"/>
              <a:t>users (pip </a:t>
            </a:r>
            <a:r>
              <a:rPr lang="en-US" dirty="0"/>
              <a:t>install </a:t>
            </a:r>
            <a:r>
              <a:rPr lang="en-US" dirty="0" smtClean="0"/>
              <a:t>–U flask-login)</a:t>
            </a:r>
          </a:p>
          <a:p>
            <a:pPr>
              <a:lnSpc>
                <a:spcPts val="4800"/>
              </a:lnSpc>
            </a:pPr>
            <a:r>
              <a:rPr lang="en-US" dirty="0" smtClean="0"/>
              <a:t>• </a:t>
            </a:r>
            <a:r>
              <a:rPr lang="en-US" dirty="0" err="1"/>
              <a:t>Werkzeug</a:t>
            </a:r>
            <a:r>
              <a:rPr lang="en-US" dirty="0"/>
              <a:t>: Password hashing and verification (pip install -U </a:t>
            </a:r>
            <a:r>
              <a:rPr lang="en-US" dirty="0" err="1"/>
              <a:t>Werkzeug</a:t>
            </a:r>
            <a:r>
              <a:rPr lang="en-US" dirty="0"/>
              <a:t>)</a:t>
            </a:r>
            <a:endParaRPr lang="en-US" dirty="0" smtClean="0"/>
          </a:p>
          <a:p>
            <a:pPr>
              <a:lnSpc>
                <a:spcPts val="4800"/>
              </a:lnSpc>
            </a:pPr>
            <a:r>
              <a:rPr lang="en-US" dirty="0" smtClean="0"/>
              <a:t>• </a:t>
            </a:r>
            <a:r>
              <a:rPr lang="en-US" dirty="0" err="1"/>
              <a:t>itsdangerous</a:t>
            </a:r>
            <a:r>
              <a:rPr lang="en-US" dirty="0"/>
              <a:t>: Cryptographically secure token generation and verification (pip install -U </a:t>
            </a:r>
            <a:r>
              <a:rPr lang="en-US" dirty="0" err="1"/>
              <a:t>itsdangerous</a:t>
            </a:r>
            <a:r>
              <a:rPr lang="en-US" dirty="0" smtClean="0"/>
              <a:t>)</a:t>
            </a:r>
          </a:p>
          <a:p>
            <a:pPr>
              <a:lnSpc>
                <a:spcPts val="4800"/>
              </a:lnSpc>
            </a:pPr>
            <a:r>
              <a:rPr lang="en-US" dirty="0" smtClean="0"/>
              <a:t>• flask-email: </a:t>
            </a:r>
            <a:r>
              <a:rPr lang="en-US" dirty="0" err="1" smtClean="0"/>
              <a:t>Creazione</a:t>
            </a:r>
            <a:r>
              <a:rPr lang="en-US" dirty="0" smtClean="0"/>
              <a:t> e </a:t>
            </a:r>
            <a:r>
              <a:rPr lang="en-US" dirty="0" err="1" smtClean="0"/>
              <a:t>invio</a:t>
            </a:r>
            <a:r>
              <a:rPr lang="en-US" dirty="0" smtClean="0"/>
              <a:t> email </a:t>
            </a:r>
            <a:r>
              <a:rPr lang="en-US" dirty="0"/>
              <a:t>(pip install -U flask-email</a:t>
            </a:r>
            <a:r>
              <a:rPr lang="en-US" dirty="0" smtClean="0"/>
              <a:t>)</a:t>
            </a:r>
            <a:endParaRPr lang="en-US" dirty="0"/>
          </a:p>
          <a:p>
            <a:pPr>
              <a:lnSpc>
                <a:spcPts val="4800"/>
              </a:lnSpc>
            </a:pPr>
            <a:endParaRPr lang="en-US" spc="48" dirty="0">
              <a:solidFill>
                <a:srgbClr val="1546BA"/>
              </a:solidFill>
              <a:latin typeface="Libre Franklin Light"/>
            </a:endParaRPr>
          </a:p>
        </p:txBody>
      </p:sp>
      <p:sp>
        <p:nvSpPr>
          <p:cNvPr id="9" name="TextBox 11"/>
          <p:cNvSpPr txBox="1"/>
          <p:nvPr/>
        </p:nvSpPr>
        <p:spPr>
          <a:xfrm>
            <a:off x="4197541" y="9012773"/>
            <a:ext cx="9892918" cy="741680"/>
          </a:xfrm>
          <a:prstGeom prst="rect">
            <a:avLst/>
          </a:prstGeom>
        </p:spPr>
        <p:txBody>
          <a:bodyPr lIns="0" tIns="0" rIns="0" bIns="0" rtlCol="0" anchor="t">
            <a:spAutoFit/>
          </a:bodyPr>
          <a:lstStyle/>
          <a:p>
            <a:pPr>
              <a:lnSpc>
                <a:spcPts val="6400"/>
              </a:lnSpc>
            </a:pPr>
            <a:r>
              <a:rPr lang="en-US" sz="3200" spc="64" dirty="0" smtClean="0">
                <a:solidFill>
                  <a:srgbClr val="1546BA"/>
                </a:solidFill>
                <a:latin typeface="Libre Franklin Light"/>
              </a:rPr>
              <a:t>Cap. </a:t>
            </a:r>
            <a:r>
              <a:rPr lang="en-US" sz="3200" spc="64" dirty="0">
                <a:solidFill>
                  <a:srgbClr val="1546BA"/>
                </a:solidFill>
                <a:latin typeface="Libre Franklin Light"/>
              </a:rPr>
              <a:t>8 – 9 </a:t>
            </a:r>
            <a:r>
              <a:rPr lang="en-US" sz="3200" spc="64" dirty="0" err="1" smtClean="0">
                <a:solidFill>
                  <a:srgbClr val="1546BA"/>
                </a:solidFill>
                <a:latin typeface="Libre Franklin Light"/>
              </a:rPr>
              <a:t>Libro</a:t>
            </a:r>
            <a:r>
              <a:rPr lang="en-US" sz="3200" spc="64" dirty="0" smtClean="0">
                <a:solidFill>
                  <a:srgbClr val="1546BA"/>
                </a:solidFill>
                <a:latin typeface="Libre Franklin Light"/>
              </a:rPr>
              <a:t> “Flask Web Development”</a:t>
            </a:r>
            <a:endParaRPr lang="en-US" sz="3200" spc="64" dirty="0">
              <a:solidFill>
                <a:srgbClr val="1546BA"/>
              </a:solidFill>
              <a:latin typeface="Libre Franklin Light"/>
            </a:endParaRPr>
          </a:p>
        </p:txBody>
      </p:sp>
    </p:spTree>
    <p:extLst>
      <p:ext uri="{BB962C8B-B14F-4D97-AF65-F5344CB8AC3E}">
        <p14:creationId xmlns:p14="http://schemas.microsoft.com/office/powerpoint/2010/main" val="20941201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7" name="TextBox 7"/>
          <p:cNvSpPr txBox="1"/>
          <p:nvPr/>
        </p:nvSpPr>
        <p:spPr>
          <a:xfrm>
            <a:off x="647700" y="9535203"/>
            <a:ext cx="658470" cy="183084"/>
          </a:xfrm>
          <a:prstGeom prst="rect">
            <a:avLst/>
          </a:prstGeom>
        </p:spPr>
        <p:txBody>
          <a:bodyPr lIns="0" tIns="0" rIns="0" bIns="0" rtlCol="0" anchor="t">
            <a:spAutoFit/>
          </a:bodyPr>
          <a:lstStyle/>
          <a:p>
            <a:pPr>
              <a:lnSpc>
                <a:spcPts val="1399"/>
              </a:lnSpc>
            </a:pPr>
            <a:r>
              <a:rPr lang="en-US" sz="1399">
                <a:solidFill>
                  <a:srgbClr val="1546BA"/>
                </a:solidFill>
                <a:latin typeface="Libre Franklin Bold"/>
              </a:rPr>
              <a:t>13</a:t>
            </a:r>
          </a:p>
        </p:txBody>
      </p:sp>
      <p:sp>
        <p:nvSpPr>
          <p:cNvPr id="15" name="TextBox 6"/>
          <p:cNvSpPr txBox="1"/>
          <p:nvPr/>
        </p:nvSpPr>
        <p:spPr>
          <a:xfrm>
            <a:off x="1523918" y="1124410"/>
            <a:ext cx="15163882" cy="718145"/>
          </a:xfrm>
          <a:prstGeom prst="rect">
            <a:avLst/>
          </a:prstGeom>
        </p:spPr>
        <p:txBody>
          <a:bodyPr wrap="square" lIns="0" tIns="0" rIns="0" bIns="0" rtlCol="0" anchor="t">
            <a:spAutoFit/>
          </a:bodyPr>
          <a:lstStyle/>
          <a:p>
            <a:pPr algn="ctr">
              <a:lnSpc>
                <a:spcPts val="5565"/>
              </a:lnSpc>
            </a:pPr>
            <a:r>
              <a:rPr lang="en-US" sz="5013" spc="80" dirty="0" err="1" smtClean="0">
                <a:solidFill>
                  <a:srgbClr val="011C5D"/>
                </a:solidFill>
                <a:latin typeface="Montserrat Classic Bold"/>
              </a:rPr>
              <a:t>Nuovi</a:t>
            </a:r>
            <a:r>
              <a:rPr lang="en-US" sz="5013" spc="80" dirty="0" smtClean="0">
                <a:solidFill>
                  <a:srgbClr val="011C5D"/>
                </a:solidFill>
                <a:latin typeface="Montserrat Classic Bold"/>
              </a:rPr>
              <a:t> blueprints</a:t>
            </a:r>
            <a:endParaRPr lang="en-US" sz="5013" spc="80" dirty="0">
              <a:solidFill>
                <a:srgbClr val="011C5D"/>
              </a:solidFill>
              <a:latin typeface="Montserrat Classic Bold"/>
            </a:endParaRPr>
          </a:p>
        </p:txBody>
      </p:sp>
      <p:sp>
        <p:nvSpPr>
          <p:cNvPr id="9" name="TextBox 11"/>
          <p:cNvSpPr txBox="1"/>
          <p:nvPr/>
        </p:nvSpPr>
        <p:spPr>
          <a:xfrm>
            <a:off x="2819400" y="2405386"/>
            <a:ext cx="14554200" cy="3693319"/>
          </a:xfrm>
          <a:prstGeom prst="rect">
            <a:avLst/>
          </a:prstGeom>
        </p:spPr>
        <p:txBody>
          <a:bodyPr wrap="square" lIns="0" tIns="0" rIns="0" bIns="0" rtlCol="0" anchor="t">
            <a:spAutoFit/>
          </a:bodyPr>
          <a:lstStyle/>
          <a:p>
            <a:pPr>
              <a:lnSpc>
                <a:spcPts val="3600"/>
              </a:lnSpc>
            </a:pPr>
            <a:r>
              <a:rPr lang="en-US" sz="3600" dirty="0" err="1" smtClean="0">
                <a:solidFill>
                  <a:srgbClr val="1546BA"/>
                </a:solidFill>
                <a:latin typeface="Libre Franklin Light"/>
              </a:rPr>
              <a:t>Utenti</a:t>
            </a:r>
            <a:r>
              <a:rPr lang="en-US" sz="3600" dirty="0" smtClean="0">
                <a:solidFill>
                  <a:srgbClr val="1546BA"/>
                </a:solidFill>
                <a:latin typeface="Libre Franklin Light"/>
              </a:rPr>
              <a:t> </a:t>
            </a:r>
            <a:r>
              <a:rPr lang="en-US" sz="3600" dirty="0">
                <a:solidFill>
                  <a:srgbClr val="1546BA"/>
                </a:solidFill>
                <a:latin typeface="Libre Franklin Light"/>
              </a:rPr>
              <a:t>(cap. </a:t>
            </a:r>
            <a:r>
              <a:rPr lang="en-US" sz="3600" dirty="0" smtClean="0">
                <a:solidFill>
                  <a:srgbClr val="1546BA"/>
                </a:solidFill>
                <a:latin typeface="Libre Franklin Light"/>
              </a:rPr>
              <a:t>8 </a:t>
            </a:r>
            <a:r>
              <a:rPr lang="en-US" sz="3600" dirty="0">
                <a:solidFill>
                  <a:srgbClr val="1546BA"/>
                </a:solidFill>
                <a:latin typeface="Libre Franklin Light"/>
              </a:rPr>
              <a:t>del </a:t>
            </a:r>
            <a:r>
              <a:rPr lang="en-US" sz="3600" dirty="0" err="1">
                <a:solidFill>
                  <a:srgbClr val="1546BA"/>
                </a:solidFill>
                <a:latin typeface="Libre Franklin Light"/>
              </a:rPr>
              <a:t>libro</a:t>
            </a:r>
            <a:r>
              <a:rPr lang="en-US" sz="3600" dirty="0">
                <a:solidFill>
                  <a:srgbClr val="1546BA"/>
                </a:solidFill>
                <a:latin typeface="Libre Franklin Light"/>
              </a:rPr>
              <a:t>) e </a:t>
            </a:r>
            <a:r>
              <a:rPr lang="en-US" sz="3600" dirty="0" err="1" smtClean="0">
                <a:solidFill>
                  <a:srgbClr val="1546BA"/>
                </a:solidFill>
                <a:latin typeface="Libre Franklin Light"/>
              </a:rPr>
              <a:t>Ruoli</a:t>
            </a:r>
            <a:r>
              <a:rPr lang="en-US" sz="3600" dirty="0" smtClean="0">
                <a:solidFill>
                  <a:srgbClr val="1546BA"/>
                </a:solidFill>
                <a:latin typeface="Libre Franklin Light"/>
              </a:rPr>
              <a:t> (cap. 9)</a:t>
            </a:r>
          </a:p>
          <a:p>
            <a:pPr>
              <a:lnSpc>
                <a:spcPts val="3600"/>
              </a:lnSpc>
            </a:pPr>
            <a:endParaRPr lang="en-US" sz="2000" dirty="0" smtClean="0">
              <a:solidFill>
                <a:srgbClr val="1546BA"/>
              </a:solidFill>
              <a:latin typeface="Libre Franklin Light"/>
            </a:endParaRPr>
          </a:p>
          <a:p>
            <a:pPr marL="342900" indent="-342900">
              <a:lnSpc>
                <a:spcPts val="3600"/>
              </a:lnSpc>
              <a:buFontTx/>
              <a:buChar char="-"/>
            </a:pPr>
            <a:r>
              <a:rPr lang="en-US" sz="2000" dirty="0" smtClean="0">
                <a:solidFill>
                  <a:srgbClr val="1546BA"/>
                </a:solidFill>
                <a:latin typeface="Libre Franklin Light"/>
              </a:rPr>
              <a:t>Il </a:t>
            </a:r>
            <a:r>
              <a:rPr lang="en-US" sz="2000" dirty="0" err="1" smtClean="0">
                <a:solidFill>
                  <a:srgbClr val="1546BA"/>
                </a:solidFill>
                <a:latin typeface="Libre Franklin Light"/>
              </a:rPr>
              <a:t>modello</a:t>
            </a:r>
            <a:r>
              <a:rPr lang="en-US" sz="2000" dirty="0" smtClean="0">
                <a:solidFill>
                  <a:srgbClr val="1546BA"/>
                </a:solidFill>
                <a:latin typeface="Libre Franklin Light"/>
              </a:rPr>
              <a:t> di </a:t>
            </a:r>
            <a:r>
              <a:rPr lang="en-US" sz="2000" dirty="0" err="1" smtClean="0">
                <a:solidFill>
                  <a:srgbClr val="1546BA"/>
                </a:solidFill>
                <a:latin typeface="Libre Franklin Light"/>
              </a:rPr>
              <a:t>sicurezza</a:t>
            </a:r>
            <a:r>
              <a:rPr lang="en-US" sz="2000" dirty="0" smtClean="0">
                <a:solidFill>
                  <a:srgbClr val="1546BA"/>
                </a:solidFill>
                <a:latin typeface="Libre Franklin Light"/>
              </a:rPr>
              <a:t> </a:t>
            </a:r>
            <a:r>
              <a:rPr lang="en-US" sz="2000" dirty="0" err="1" smtClean="0">
                <a:solidFill>
                  <a:srgbClr val="1546BA"/>
                </a:solidFill>
                <a:latin typeface="Libre Franklin Light"/>
              </a:rPr>
              <a:t>varia</a:t>
            </a:r>
            <a:r>
              <a:rPr lang="en-US" sz="2000" dirty="0" smtClean="0">
                <a:solidFill>
                  <a:srgbClr val="1546BA"/>
                </a:solidFill>
                <a:latin typeface="Libre Franklin Light"/>
              </a:rPr>
              <a:t> da </a:t>
            </a:r>
            <a:r>
              <a:rPr lang="en-US" sz="2000" dirty="0" err="1" smtClean="0">
                <a:solidFill>
                  <a:srgbClr val="1546BA"/>
                </a:solidFill>
                <a:latin typeface="Libre Franklin Light"/>
              </a:rPr>
              <a:t>applicazione</a:t>
            </a:r>
            <a:r>
              <a:rPr lang="en-US" sz="2000" dirty="0" smtClean="0">
                <a:solidFill>
                  <a:srgbClr val="1546BA"/>
                </a:solidFill>
                <a:latin typeface="Libre Franklin Light"/>
              </a:rPr>
              <a:t> ad </a:t>
            </a:r>
            <a:r>
              <a:rPr lang="en-US" sz="2000" dirty="0" err="1" smtClean="0">
                <a:solidFill>
                  <a:srgbClr val="1546BA"/>
                </a:solidFill>
                <a:latin typeface="Libre Franklin Light"/>
              </a:rPr>
              <a:t>applicazione</a:t>
            </a:r>
            <a:r>
              <a:rPr lang="en-US" sz="2000" dirty="0" smtClean="0">
                <a:solidFill>
                  <a:srgbClr val="1546BA"/>
                </a:solidFill>
                <a:latin typeface="Libre Franklin Light"/>
              </a:rPr>
              <a:t> in base al </a:t>
            </a:r>
            <a:r>
              <a:rPr lang="en-US" sz="2000" dirty="0" err="1" smtClean="0">
                <a:solidFill>
                  <a:srgbClr val="1546BA"/>
                </a:solidFill>
                <a:latin typeface="Libre Franklin Light"/>
              </a:rPr>
              <a:t>contesto</a:t>
            </a:r>
            <a:endParaRPr lang="en-US" sz="2000" dirty="0" smtClean="0">
              <a:solidFill>
                <a:srgbClr val="1546BA"/>
              </a:solidFill>
              <a:latin typeface="Libre Franklin Light"/>
            </a:endParaRPr>
          </a:p>
          <a:p>
            <a:pPr marL="342900" indent="-342900">
              <a:lnSpc>
                <a:spcPts val="3600"/>
              </a:lnSpc>
              <a:buFontTx/>
              <a:buChar char="-"/>
            </a:pPr>
            <a:r>
              <a:rPr lang="en-US" sz="2000" dirty="0" smtClean="0">
                <a:solidFill>
                  <a:srgbClr val="1546BA"/>
                </a:solidFill>
                <a:latin typeface="Libre Franklin Light"/>
              </a:rPr>
              <a:t>Quasi </a:t>
            </a:r>
            <a:r>
              <a:rPr lang="en-US" sz="2000" dirty="0" err="1" smtClean="0">
                <a:solidFill>
                  <a:srgbClr val="1546BA"/>
                </a:solidFill>
                <a:latin typeface="Libre Franklin Light"/>
              </a:rPr>
              <a:t>sempre</a:t>
            </a:r>
            <a:r>
              <a:rPr lang="en-US" sz="2000" dirty="0" smtClean="0">
                <a:solidFill>
                  <a:srgbClr val="1546BA"/>
                </a:solidFill>
                <a:latin typeface="Libre Franklin Light"/>
              </a:rPr>
              <a:t> è </a:t>
            </a:r>
            <a:r>
              <a:rPr lang="en-US" sz="2000" dirty="0" err="1" smtClean="0">
                <a:solidFill>
                  <a:srgbClr val="1546BA"/>
                </a:solidFill>
                <a:latin typeface="Libre Franklin Light"/>
              </a:rPr>
              <a:t>necessario</a:t>
            </a:r>
            <a:r>
              <a:rPr lang="en-US" sz="2000" dirty="0" smtClean="0">
                <a:solidFill>
                  <a:srgbClr val="1546BA"/>
                </a:solidFill>
                <a:latin typeface="Libre Franklin Light"/>
              </a:rPr>
              <a:t> </a:t>
            </a:r>
            <a:r>
              <a:rPr lang="en-US" sz="2000" dirty="0" err="1" smtClean="0">
                <a:solidFill>
                  <a:srgbClr val="1546BA"/>
                </a:solidFill>
                <a:latin typeface="Libre Franklin Light"/>
              </a:rPr>
              <a:t>almeno</a:t>
            </a:r>
            <a:r>
              <a:rPr lang="en-US" sz="2000" dirty="0" smtClean="0">
                <a:solidFill>
                  <a:srgbClr val="1546BA"/>
                </a:solidFill>
                <a:latin typeface="Libre Franklin Light"/>
              </a:rPr>
              <a:t> </a:t>
            </a:r>
            <a:r>
              <a:rPr lang="en-US" sz="2000" dirty="0" err="1" smtClean="0">
                <a:solidFill>
                  <a:srgbClr val="1546BA"/>
                </a:solidFill>
                <a:latin typeface="Libre Franklin Light"/>
              </a:rPr>
              <a:t>il</a:t>
            </a:r>
            <a:r>
              <a:rPr lang="en-US" sz="2000" dirty="0" smtClean="0">
                <a:solidFill>
                  <a:srgbClr val="1546BA"/>
                </a:solidFill>
                <a:latin typeface="Libre Franklin Light"/>
              </a:rPr>
              <a:t> </a:t>
            </a:r>
            <a:r>
              <a:rPr lang="en-US" sz="2000" dirty="0" err="1" smtClean="0">
                <a:solidFill>
                  <a:srgbClr val="1546BA"/>
                </a:solidFill>
                <a:latin typeface="Libre Franklin Light"/>
              </a:rPr>
              <a:t>profilo</a:t>
            </a:r>
            <a:r>
              <a:rPr lang="en-US" sz="2000" dirty="0" smtClean="0">
                <a:solidFill>
                  <a:srgbClr val="1546BA"/>
                </a:solidFill>
                <a:latin typeface="Libre Franklin Light"/>
              </a:rPr>
              <a:t> ADMIN</a:t>
            </a:r>
          </a:p>
          <a:p>
            <a:pPr>
              <a:lnSpc>
                <a:spcPts val="3600"/>
              </a:lnSpc>
            </a:pPr>
            <a:endParaRPr lang="en-US" sz="3600" dirty="0" smtClean="0">
              <a:solidFill>
                <a:srgbClr val="1546BA"/>
              </a:solidFill>
              <a:latin typeface="Libre Franklin Light"/>
            </a:endParaRPr>
          </a:p>
          <a:p>
            <a:pPr>
              <a:lnSpc>
                <a:spcPts val="3600"/>
              </a:lnSpc>
            </a:pPr>
            <a:endParaRPr lang="en-US" sz="3600" dirty="0">
              <a:solidFill>
                <a:srgbClr val="1546BA"/>
              </a:solidFill>
              <a:latin typeface="Libre Franklin Light"/>
            </a:endParaRPr>
          </a:p>
          <a:p>
            <a:pPr>
              <a:lnSpc>
                <a:spcPts val="3600"/>
              </a:lnSpc>
            </a:pPr>
            <a:r>
              <a:rPr lang="en-US" sz="3600" dirty="0" err="1" smtClean="0">
                <a:solidFill>
                  <a:srgbClr val="1546BA"/>
                </a:solidFill>
                <a:latin typeface="Libre Franklin Light"/>
              </a:rPr>
              <a:t>Auth</a:t>
            </a:r>
            <a:r>
              <a:rPr lang="en-US" sz="3600" dirty="0" smtClean="0">
                <a:solidFill>
                  <a:srgbClr val="1546BA"/>
                </a:solidFill>
                <a:latin typeface="Libre Franklin Light"/>
              </a:rPr>
              <a:t> (blueprint </a:t>
            </a:r>
            <a:r>
              <a:rPr lang="en-US" sz="3600" dirty="0" err="1" smtClean="0">
                <a:solidFill>
                  <a:srgbClr val="1546BA"/>
                </a:solidFill>
                <a:latin typeface="Libre Franklin Light"/>
              </a:rPr>
              <a:t>nel</a:t>
            </a:r>
            <a:r>
              <a:rPr lang="en-US" sz="3600" dirty="0" smtClean="0">
                <a:solidFill>
                  <a:srgbClr val="1546BA"/>
                </a:solidFill>
                <a:latin typeface="Libre Franklin Light"/>
              </a:rPr>
              <a:t> </a:t>
            </a:r>
            <a:r>
              <a:rPr lang="en-US" sz="3600" dirty="0" err="1" smtClean="0">
                <a:solidFill>
                  <a:srgbClr val="1546BA"/>
                </a:solidFill>
                <a:latin typeface="Libre Franklin Light"/>
              </a:rPr>
              <a:t>libro</a:t>
            </a:r>
            <a:r>
              <a:rPr lang="en-US" sz="3600" dirty="0" smtClean="0">
                <a:solidFill>
                  <a:srgbClr val="1546BA"/>
                </a:solidFill>
                <a:latin typeface="Libre Franklin Light"/>
              </a:rPr>
              <a:t>)</a:t>
            </a:r>
          </a:p>
          <a:p>
            <a:pPr>
              <a:lnSpc>
                <a:spcPts val="3600"/>
              </a:lnSpc>
            </a:pPr>
            <a:endParaRPr lang="en-US" sz="3600" dirty="0">
              <a:solidFill>
                <a:srgbClr val="1546BA"/>
              </a:solidFill>
              <a:latin typeface="Libre Franklin Light"/>
            </a:endParaRPr>
          </a:p>
        </p:txBody>
      </p:sp>
    </p:spTree>
    <p:extLst>
      <p:ext uri="{BB962C8B-B14F-4D97-AF65-F5344CB8AC3E}">
        <p14:creationId xmlns:p14="http://schemas.microsoft.com/office/powerpoint/2010/main" val="24465728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7" name="TextBox 7"/>
          <p:cNvSpPr txBox="1"/>
          <p:nvPr/>
        </p:nvSpPr>
        <p:spPr>
          <a:xfrm>
            <a:off x="647700" y="9535203"/>
            <a:ext cx="658470" cy="183084"/>
          </a:xfrm>
          <a:prstGeom prst="rect">
            <a:avLst/>
          </a:prstGeom>
        </p:spPr>
        <p:txBody>
          <a:bodyPr lIns="0" tIns="0" rIns="0" bIns="0" rtlCol="0" anchor="t">
            <a:spAutoFit/>
          </a:bodyPr>
          <a:lstStyle/>
          <a:p>
            <a:pPr>
              <a:lnSpc>
                <a:spcPts val="1399"/>
              </a:lnSpc>
            </a:pPr>
            <a:r>
              <a:rPr lang="en-US" sz="1399">
                <a:solidFill>
                  <a:srgbClr val="1546BA"/>
                </a:solidFill>
                <a:latin typeface="Libre Franklin Bold"/>
              </a:rPr>
              <a:t>13</a:t>
            </a:r>
          </a:p>
        </p:txBody>
      </p:sp>
      <p:sp>
        <p:nvSpPr>
          <p:cNvPr id="15" name="TextBox 6"/>
          <p:cNvSpPr txBox="1"/>
          <p:nvPr/>
        </p:nvSpPr>
        <p:spPr>
          <a:xfrm>
            <a:off x="1523918" y="1124410"/>
            <a:ext cx="15163882" cy="718145"/>
          </a:xfrm>
          <a:prstGeom prst="rect">
            <a:avLst/>
          </a:prstGeom>
        </p:spPr>
        <p:txBody>
          <a:bodyPr wrap="square" lIns="0" tIns="0" rIns="0" bIns="0" rtlCol="0" anchor="t">
            <a:spAutoFit/>
          </a:bodyPr>
          <a:lstStyle/>
          <a:p>
            <a:pPr algn="ctr">
              <a:lnSpc>
                <a:spcPts val="5565"/>
              </a:lnSpc>
            </a:pPr>
            <a:r>
              <a:rPr lang="en-US" sz="5013" spc="80" dirty="0" smtClean="0">
                <a:solidFill>
                  <a:srgbClr val="011C5D"/>
                </a:solidFill>
                <a:latin typeface="Montserrat Classic Bold"/>
              </a:rPr>
              <a:t>Hash </a:t>
            </a:r>
            <a:r>
              <a:rPr lang="en-US" sz="5013" spc="80" dirty="0" err="1" smtClean="0">
                <a:solidFill>
                  <a:srgbClr val="011C5D"/>
                </a:solidFill>
                <a:latin typeface="Montserrat Classic Bold"/>
              </a:rPr>
              <a:t>della</a:t>
            </a:r>
            <a:r>
              <a:rPr lang="en-US" sz="5013" spc="80" dirty="0" smtClean="0">
                <a:solidFill>
                  <a:srgbClr val="011C5D"/>
                </a:solidFill>
                <a:latin typeface="Montserrat Classic Bold"/>
              </a:rPr>
              <a:t> password</a:t>
            </a:r>
            <a:endParaRPr lang="en-US" sz="5013" spc="80" dirty="0">
              <a:solidFill>
                <a:srgbClr val="011C5D"/>
              </a:solidFill>
              <a:latin typeface="Montserrat Classic Bold"/>
            </a:endParaRPr>
          </a:p>
        </p:txBody>
      </p:sp>
      <p:sp>
        <p:nvSpPr>
          <p:cNvPr id="9" name="TextBox 11"/>
          <p:cNvSpPr txBox="1"/>
          <p:nvPr/>
        </p:nvSpPr>
        <p:spPr>
          <a:xfrm>
            <a:off x="2819400" y="2405386"/>
            <a:ext cx="8240629" cy="7386638"/>
          </a:xfrm>
          <a:prstGeom prst="rect">
            <a:avLst/>
          </a:prstGeom>
        </p:spPr>
        <p:txBody>
          <a:bodyPr lIns="0" tIns="0" rIns="0" bIns="0" rtlCol="0" anchor="t">
            <a:spAutoFit/>
          </a:bodyPr>
          <a:lstStyle/>
          <a:p>
            <a:pPr>
              <a:lnSpc>
                <a:spcPts val="3600"/>
              </a:lnSpc>
            </a:pPr>
            <a:r>
              <a:rPr lang="en-US" sz="3600" dirty="0" err="1" smtClean="0">
                <a:solidFill>
                  <a:srgbClr val="1546BA"/>
                </a:solidFill>
                <a:latin typeface="Libre Franklin Light"/>
              </a:rPr>
              <a:t>Sicurezza</a:t>
            </a:r>
            <a:r>
              <a:rPr lang="en-US" sz="3600" dirty="0" smtClean="0">
                <a:solidFill>
                  <a:srgbClr val="1546BA"/>
                </a:solidFill>
                <a:latin typeface="Libre Franklin Light"/>
              </a:rPr>
              <a:t> </a:t>
            </a:r>
            <a:r>
              <a:rPr lang="en-US" sz="3600" dirty="0" err="1" smtClean="0">
                <a:solidFill>
                  <a:srgbClr val="1546BA"/>
                </a:solidFill>
                <a:latin typeface="Libre Franklin Light"/>
              </a:rPr>
              <a:t>della</a:t>
            </a:r>
            <a:r>
              <a:rPr lang="en-US" sz="3600" dirty="0" smtClean="0">
                <a:solidFill>
                  <a:srgbClr val="1546BA"/>
                </a:solidFill>
                <a:latin typeface="Libre Franklin Light"/>
              </a:rPr>
              <a:t> password</a:t>
            </a:r>
          </a:p>
          <a:p>
            <a:pPr>
              <a:lnSpc>
                <a:spcPts val="3600"/>
              </a:lnSpc>
            </a:pPr>
            <a:endParaRPr lang="en-US" sz="3600" dirty="0">
              <a:solidFill>
                <a:srgbClr val="1546BA"/>
              </a:solidFill>
              <a:latin typeface="Libre Franklin Light"/>
            </a:endParaRPr>
          </a:p>
          <a:p>
            <a:pPr>
              <a:lnSpc>
                <a:spcPts val="3600"/>
              </a:lnSpc>
            </a:pPr>
            <a:r>
              <a:rPr lang="en-US" sz="2400" dirty="0" err="1" smtClean="0">
                <a:solidFill>
                  <a:srgbClr val="1546BA"/>
                </a:solidFill>
                <a:latin typeface="Libre Franklin Light"/>
              </a:rPr>
              <a:t>Memorizzare</a:t>
            </a:r>
            <a:r>
              <a:rPr lang="en-US" sz="2400" dirty="0" smtClean="0">
                <a:solidFill>
                  <a:srgbClr val="1546BA"/>
                </a:solidFill>
                <a:latin typeface="Libre Franklin Light"/>
              </a:rPr>
              <a:t> </a:t>
            </a:r>
            <a:r>
              <a:rPr lang="en-US" sz="2400" dirty="0" err="1" smtClean="0">
                <a:solidFill>
                  <a:srgbClr val="1546BA"/>
                </a:solidFill>
                <a:latin typeface="Libre Franklin Light"/>
              </a:rPr>
              <a:t>l’hash</a:t>
            </a:r>
            <a:r>
              <a:rPr lang="en-US" sz="2400" dirty="0" smtClean="0">
                <a:solidFill>
                  <a:srgbClr val="1546BA"/>
                </a:solidFill>
                <a:latin typeface="Libre Franklin Light"/>
              </a:rPr>
              <a:t> e non la password</a:t>
            </a:r>
          </a:p>
          <a:p>
            <a:pPr>
              <a:lnSpc>
                <a:spcPts val="3600"/>
              </a:lnSpc>
            </a:pPr>
            <a:r>
              <a:rPr lang="en-US" sz="2400" dirty="0"/>
              <a:t>A password hashing function takes a password as input, adds a random component to it (the salt), and then applies several one-way cryptographic transformations to </a:t>
            </a:r>
            <a:r>
              <a:rPr lang="en-US" sz="2400" dirty="0" smtClean="0"/>
              <a:t>it</a:t>
            </a:r>
          </a:p>
          <a:p>
            <a:pPr>
              <a:lnSpc>
                <a:spcPts val="3600"/>
              </a:lnSpc>
            </a:pPr>
            <a:endParaRPr lang="en-US" sz="2400" dirty="0"/>
          </a:p>
          <a:p>
            <a:pPr>
              <a:lnSpc>
                <a:spcPts val="3600"/>
              </a:lnSpc>
            </a:pPr>
            <a:r>
              <a:rPr lang="en-US" sz="2400" dirty="0"/>
              <a:t>https://it.wikipedia.org/wiki/Salt_(crittografia)</a:t>
            </a:r>
            <a:endParaRPr lang="en-US" sz="2400" dirty="0" smtClean="0"/>
          </a:p>
          <a:p>
            <a:pPr>
              <a:lnSpc>
                <a:spcPts val="3600"/>
              </a:lnSpc>
            </a:pPr>
            <a:endParaRPr lang="en-US" sz="2400" dirty="0" smtClean="0"/>
          </a:p>
          <a:p>
            <a:pPr>
              <a:lnSpc>
                <a:spcPts val="3600"/>
              </a:lnSpc>
            </a:pPr>
            <a:r>
              <a:rPr lang="en-US" sz="2400" dirty="0"/>
              <a:t>Password hashes can be verified in place of the real passwords because hashing functions are repeatable: given the same inputs (the password and the salt), the result is always the same.</a:t>
            </a:r>
            <a:endParaRPr lang="en-US" sz="2400" dirty="0" smtClean="0">
              <a:solidFill>
                <a:srgbClr val="1546BA"/>
              </a:solidFill>
              <a:latin typeface="Libre Franklin Light"/>
            </a:endParaRPr>
          </a:p>
          <a:p>
            <a:pPr>
              <a:lnSpc>
                <a:spcPts val="3600"/>
              </a:lnSpc>
            </a:pPr>
            <a:endParaRPr lang="en-US" sz="2400" dirty="0" smtClean="0">
              <a:solidFill>
                <a:srgbClr val="1546BA"/>
              </a:solidFill>
              <a:latin typeface="Libre Franklin Light"/>
            </a:endParaRPr>
          </a:p>
          <a:p>
            <a:pPr>
              <a:lnSpc>
                <a:spcPts val="3600"/>
              </a:lnSpc>
            </a:pPr>
            <a:r>
              <a:rPr lang="en-US" sz="2400" dirty="0" smtClean="0">
                <a:solidFill>
                  <a:srgbClr val="1546BA"/>
                </a:solidFill>
                <a:latin typeface="Libre Franklin Light"/>
              </a:rPr>
              <a:t>Modulo </a:t>
            </a:r>
            <a:r>
              <a:rPr lang="en-US" sz="2400" dirty="0" err="1" smtClean="0">
                <a:solidFill>
                  <a:srgbClr val="1546BA"/>
                </a:solidFill>
                <a:latin typeface="Libre Franklin Light"/>
              </a:rPr>
              <a:t>Werkzeug</a:t>
            </a:r>
            <a:endParaRPr lang="en-US" sz="2400" dirty="0" smtClean="0">
              <a:solidFill>
                <a:srgbClr val="1546BA"/>
              </a:solidFill>
              <a:latin typeface="Libre Franklin Light"/>
            </a:endParaRPr>
          </a:p>
          <a:p>
            <a:pPr>
              <a:lnSpc>
                <a:spcPts val="3600"/>
              </a:lnSpc>
            </a:pPr>
            <a:endParaRPr lang="en-US" sz="2400" dirty="0">
              <a:solidFill>
                <a:srgbClr val="1546BA"/>
              </a:solidFill>
              <a:latin typeface="Libre Franklin Light"/>
            </a:endParaRPr>
          </a:p>
          <a:p>
            <a:pPr>
              <a:lnSpc>
                <a:spcPts val="3600"/>
              </a:lnSpc>
            </a:pPr>
            <a:r>
              <a:rPr lang="en-US" sz="2400" dirty="0" err="1" smtClean="0">
                <a:solidFill>
                  <a:srgbClr val="1546BA"/>
                </a:solidFill>
                <a:latin typeface="Libre Franklin Light"/>
              </a:rPr>
              <a:t>TestUnit</a:t>
            </a:r>
            <a:endParaRPr lang="en-US" sz="2400" dirty="0" smtClean="0">
              <a:solidFill>
                <a:srgbClr val="1546BA"/>
              </a:solidFill>
              <a:latin typeface="Libre Franklin Light"/>
            </a:endParaRPr>
          </a:p>
        </p:txBody>
      </p:sp>
      <p:pic>
        <p:nvPicPr>
          <p:cNvPr id="5" name="Immagine 4"/>
          <p:cNvPicPr>
            <a:picLocks noChangeAspect="1"/>
          </p:cNvPicPr>
          <p:nvPr/>
        </p:nvPicPr>
        <p:blipFill>
          <a:blip r:embed="rId3"/>
          <a:stretch>
            <a:fillRect/>
          </a:stretch>
        </p:blipFill>
        <p:spPr>
          <a:xfrm>
            <a:off x="5562600" y="7950068"/>
            <a:ext cx="5677692" cy="1867161"/>
          </a:xfrm>
          <a:prstGeom prst="rect">
            <a:avLst/>
          </a:prstGeom>
        </p:spPr>
      </p:pic>
    </p:spTree>
    <p:extLst>
      <p:ext uri="{BB962C8B-B14F-4D97-AF65-F5344CB8AC3E}">
        <p14:creationId xmlns:p14="http://schemas.microsoft.com/office/powerpoint/2010/main" val="116615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7" name="TextBox 7"/>
          <p:cNvSpPr txBox="1"/>
          <p:nvPr/>
        </p:nvSpPr>
        <p:spPr>
          <a:xfrm>
            <a:off x="647700" y="9535203"/>
            <a:ext cx="658470" cy="183084"/>
          </a:xfrm>
          <a:prstGeom prst="rect">
            <a:avLst/>
          </a:prstGeom>
        </p:spPr>
        <p:txBody>
          <a:bodyPr lIns="0" tIns="0" rIns="0" bIns="0" rtlCol="0" anchor="t">
            <a:spAutoFit/>
          </a:bodyPr>
          <a:lstStyle/>
          <a:p>
            <a:pPr>
              <a:lnSpc>
                <a:spcPts val="1399"/>
              </a:lnSpc>
            </a:pPr>
            <a:r>
              <a:rPr lang="en-US" sz="1399">
                <a:solidFill>
                  <a:srgbClr val="1546BA"/>
                </a:solidFill>
                <a:latin typeface="Libre Franklin Bold"/>
              </a:rPr>
              <a:t>13</a:t>
            </a:r>
          </a:p>
        </p:txBody>
      </p:sp>
      <p:sp>
        <p:nvSpPr>
          <p:cNvPr id="15" name="TextBox 6"/>
          <p:cNvSpPr txBox="1"/>
          <p:nvPr/>
        </p:nvSpPr>
        <p:spPr>
          <a:xfrm>
            <a:off x="1523918" y="1124410"/>
            <a:ext cx="15163882" cy="718145"/>
          </a:xfrm>
          <a:prstGeom prst="rect">
            <a:avLst/>
          </a:prstGeom>
        </p:spPr>
        <p:txBody>
          <a:bodyPr wrap="square" lIns="0" tIns="0" rIns="0" bIns="0" rtlCol="0" anchor="t">
            <a:spAutoFit/>
          </a:bodyPr>
          <a:lstStyle/>
          <a:p>
            <a:pPr algn="ctr">
              <a:lnSpc>
                <a:spcPts val="5565"/>
              </a:lnSpc>
            </a:pPr>
            <a:r>
              <a:rPr lang="en-US" sz="5013" spc="80" dirty="0" err="1" smtClean="0">
                <a:solidFill>
                  <a:srgbClr val="011C5D"/>
                </a:solidFill>
                <a:latin typeface="Montserrat Classic Bold"/>
              </a:rPr>
              <a:t>Autenticazione</a:t>
            </a:r>
            <a:r>
              <a:rPr lang="en-US" sz="5013" spc="80" dirty="0" smtClean="0">
                <a:solidFill>
                  <a:srgbClr val="011C5D"/>
                </a:solidFill>
                <a:latin typeface="Montserrat Classic Bold"/>
              </a:rPr>
              <a:t> con Flask-Login</a:t>
            </a:r>
            <a:endParaRPr lang="en-US" sz="5013" spc="80" dirty="0">
              <a:solidFill>
                <a:srgbClr val="011C5D"/>
              </a:solidFill>
              <a:latin typeface="Montserrat Classic Bold"/>
            </a:endParaRPr>
          </a:p>
        </p:txBody>
      </p:sp>
      <p:pic>
        <p:nvPicPr>
          <p:cNvPr id="5" name="Immagine 4"/>
          <p:cNvPicPr>
            <a:picLocks noChangeAspect="1"/>
          </p:cNvPicPr>
          <p:nvPr/>
        </p:nvPicPr>
        <p:blipFill>
          <a:blip r:embed="rId3"/>
          <a:stretch>
            <a:fillRect/>
          </a:stretch>
        </p:blipFill>
        <p:spPr>
          <a:xfrm>
            <a:off x="2743200" y="4305300"/>
            <a:ext cx="9259592" cy="2915057"/>
          </a:xfrm>
          <a:prstGeom prst="rect">
            <a:avLst/>
          </a:prstGeom>
        </p:spPr>
      </p:pic>
      <p:sp>
        <p:nvSpPr>
          <p:cNvPr id="6" name="Rettangolo 5"/>
          <p:cNvSpPr/>
          <p:nvPr/>
        </p:nvSpPr>
        <p:spPr>
          <a:xfrm>
            <a:off x="2732649" y="7623470"/>
            <a:ext cx="9144000" cy="923330"/>
          </a:xfrm>
          <a:prstGeom prst="rect">
            <a:avLst/>
          </a:prstGeom>
        </p:spPr>
        <p:txBody>
          <a:bodyPr>
            <a:spAutoFit/>
          </a:bodyPr>
          <a:lstStyle/>
          <a:p>
            <a:r>
              <a:rPr lang="en-US" dirty="0"/>
              <a:t>These properties and methods can be implemented directly in the model class, but as an easier alternative Flask-Login provides a </a:t>
            </a:r>
            <a:r>
              <a:rPr lang="en-US" b="1" dirty="0" err="1"/>
              <a:t>UserMixin</a:t>
            </a:r>
            <a:r>
              <a:rPr lang="en-US" dirty="0"/>
              <a:t> class that has default </a:t>
            </a:r>
            <a:r>
              <a:rPr lang="en-US" dirty="0" smtClean="0"/>
              <a:t>implementations </a:t>
            </a:r>
            <a:r>
              <a:rPr lang="en-US" dirty="0"/>
              <a:t>that are appropriate for most cases</a:t>
            </a:r>
            <a:endParaRPr lang="it-IT" dirty="0"/>
          </a:p>
        </p:txBody>
      </p:sp>
      <p:sp>
        <p:nvSpPr>
          <p:cNvPr id="8" name="Rettangolo 7"/>
          <p:cNvSpPr/>
          <p:nvPr/>
        </p:nvSpPr>
        <p:spPr>
          <a:xfrm>
            <a:off x="2514600" y="2500163"/>
            <a:ext cx="13182600" cy="1477328"/>
          </a:xfrm>
          <a:prstGeom prst="rect">
            <a:avLst/>
          </a:prstGeom>
        </p:spPr>
        <p:txBody>
          <a:bodyPr wrap="square">
            <a:spAutoFit/>
          </a:bodyPr>
          <a:lstStyle/>
          <a:p>
            <a:pPr algn="just"/>
            <a:r>
              <a:rPr lang="it-IT" dirty="0" err="1"/>
              <a:t>When</a:t>
            </a:r>
            <a:r>
              <a:rPr lang="it-IT" dirty="0"/>
              <a:t> </a:t>
            </a:r>
            <a:r>
              <a:rPr lang="it-IT" dirty="0" err="1"/>
              <a:t>users</a:t>
            </a:r>
            <a:r>
              <a:rPr lang="it-IT" dirty="0"/>
              <a:t> log in to the </a:t>
            </a:r>
            <a:r>
              <a:rPr lang="it-IT" dirty="0" err="1"/>
              <a:t>application</a:t>
            </a:r>
            <a:r>
              <a:rPr lang="it-IT" dirty="0"/>
              <a:t>, </a:t>
            </a:r>
            <a:r>
              <a:rPr lang="it-IT" dirty="0" err="1"/>
              <a:t>their</a:t>
            </a:r>
            <a:r>
              <a:rPr lang="it-IT" dirty="0"/>
              <a:t> </a:t>
            </a:r>
            <a:r>
              <a:rPr lang="it-IT" dirty="0" err="1"/>
              <a:t>authenticated</a:t>
            </a:r>
            <a:r>
              <a:rPr lang="it-IT" dirty="0"/>
              <a:t> state </a:t>
            </a:r>
            <a:r>
              <a:rPr lang="it-IT" dirty="0" err="1"/>
              <a:t>has</a:t>
            </a:r>
            <a:r>
              <a:rPr lang="it-IT" dirty="0"/>
              <a:t> to be </a:t>
            </a:r>
            <a:r>
              <a:rPr lang="it-IT" dirty="0" err="1"/>
              <a:t>recorded</a:t>
            </a:r>
            <a:r>
              <a:rPr lang="it-IT" dirty="0"/>
              <a:t> in the </a:t>
            </a:r>
            <a:r>
              <a:rPr lang="it-IT" dirty="0" err="1"/>
              <a:t>user</a:t>
            </a:r>
            <a:r>
              <a:rPr lang="it-IT" dirty="0"/>
              <a:t> session, so </a:t>
            </a:r>
            <a:r>
              <a:rPr lang="it-IT" dirty="0" err="1"/>
              <a:t>that</a:t>
            </a:r>
            <a:r>
              <a:rPr lang="it-IT" dirty="0"/>
              <a:t> </a:t>
            </a:r>
            <a:r>
              <a:rPr lang="it-IT" dirty="0" err="1"/>
              <a:t>it</a:t>
            </a:r>
            <a:r>
              <a:rPr lang="it-IT" dirty="0"/>
              <a:t> </a:t>
            </a:r>
            <a:r>
              <a:rPr lang="it-IT" dirty="0" err="1"/>
              <a:t>is</a:t>
            </a:r>
            <a:r>
              <a:rPr lang="it-IT" dirty="0"/>
              <a:t> </a:t>
            </a:r>
            <a:r>
              <a:rPr lang="it-IT" dirty="0" err="1"/>
              <a:t>remembered</a:t>
            </a:r>
            <a:r>
              <a:rPr lang="it-IT" dirty="0"/>
              <a:t> </a:t>
            </a:r>
            <a:r>
              <a:rPr lang="it-IT" dirty="0" err="1"/>
              <a:t>as</a:t>
            </a:r>
            <a:r>
              <a:rPr lang="it-IT" dirty="0"/>
              <a:t> </a:t>
            </a:r>
            <a:r>
              <a:rPr lang="it-IT" dirty="0" err="1"/>
              <a:t>they</a:t>
            </a:r>
            <a:r>
              <a:rPr lang="it-IT" dirty="0"/>
              <a:t> navigate </a:t>
            </a:r>
            <a:r>
              <a:rPr lang="it-IT" dirty="0" err="1"/>
              <a:t>through</a:t>
            </a:r>
            <a:r>
              <a:rPr lang="it-IT" dirty="0"/>
              <a:t> </a:t>
            </a:r>
            <a:r>
              <a:rPr lang="it-IT" dirty="0" err="1"/>
              <a:t>different</a:t>
            </a:r>
            <a:r>
              <a:rPr lang="it-IT" dirty="0"/>
              <a:t> </a:t>
            </a:r>
            <a:r>
              <a:rPr lang="it-IT" dirty="0" err="1"/>
              <a:t>pages</a:t>
            </a:r>
            <a:r>
              <a:rPr lang="it-IT" dirty="0"/>
              <a:t>. </a:t>
            </a:r>
            <a:endParaRPr lang="it-IT" dirty="0" smtClean="0"/>
          </a:p>
          <a:p>
            <a:pPr algn="just"/>
            <a:endParaRPr lang="it-IT" dirty="0"/>
          </a:p>
          <a:p>
            <a:pPr algn="just"/>
            <a:r>
              <a:rPr lang="it-IT" dirty="0" err="1" smtClean="0"/>
              <a:t>Flask</a:t>
            </a:r>
            <a:r>
              <a:rPr lang="it-IT" dirty="0" smtClean="0"/>
              <a:t>-Login </a:t>
            </a:r>
            <a:r>
              <a:rPr lang="it-IT" dirty="0" err="1"/>
              <a:t>is</a:t>
            </a:r>
            <a:r>
              <a:rPr lang="it-IT" dirty="0"/>
              <a:t> a small </a:t>
            </a:r>
            <a:r>
              <a:rPr lang="it-IT" dirty="0" err="1"/>
              <a:t>but</a:t>
            </a:r>
            <a:r>
              <a:rPr lang="it-IT" dirty="0"/>
              <a:t> </a:t>
            </a:r>
            <a:r>
              <a:rPr lang="it-IT" dirty="0" err="1"/>
              <a:t>extremely</a:t>
            </a:r>
            <a:r>
              <a:rPr lang="it-IT" dirty="0"/>
              <a:t> </a:t>
            </a:r>
            <a:r>
              <a:rPr lang="it-IT" dirty="0" err="1"/>
              <a:t>useful</a:t>
            </a:r>
            <a:r>
              <a:rPr lang="it-IT" dirty="0"/>
              <a:t> </a:t>
            </a:r>
            <a:r>
              <a:rPr lang="it-IT" dirty="0" err="1"/>
              <a:t>extension</a:t>
            </a:r>
            <a:r>
              <a:rPr lang="it-IT" dirty="0"/>
              <a:t> </a:t>
            </a:r>
            <a:r>
              <a:rPr lang="it-IT" dirty="0" err="1"/>
              <a:t>that</a:t>
            </a:r>
            <a:r>
              <a:rPr lang="it-IT" dirty="0"/>
              <a:t> </a:t>
            </a:r>
            <a:r>
              <a:rPr lang="it-IT" dirty="0" err="1"/>
              <a:t>specializes</a:t>
            </a:r>
            <a:r>
              <a:rPr lang="it-IT" dirty="0"/>
              <a:t> in </a:t>
            </a:r>
            <a:r>
              <a:rPr lang="it-IT" dirty="0" err="1"/>
              <a:t>managing</a:t>
            </a:r>
            <a:r>
              <a:rPr lang="it-IT" dirty="0"/>
              <a:t> </a:t>
            </a:r>
            <a:r>
              <a:rPr lang="it-IT" dirty="0" err="1"/>
              <a:t>this</a:t>
            </a:r>
            <a:r>
              <a:rPr lang="it-IT" dirty="0"/>
              <a:t> </a:t>
            </a:r>
            <a:r>
              <a:rPr lang="it-IT" dirty="0" err="1"/>
              <a:t>particular</a:t>
            </a:r>
            <a:r>
              <a:rPr lang="it-IT" dirty="0"/>
              <a:t> </a:t>
            </a:r>
            <a:r>
              <a:rPr lang="it-IT" dirty="0" err="1"/>
              <a:t>aspect</a:t>
            </a:r>
            <a:r>
              <a:rPr lang="it-IT" dirty="0"/>
              <a:t> of a </a:t>
            </a:r>
            <a:r>
              <a:rPr lang="it-IT" dirty="0" err="1"/>
              <a:t>user</a:t>
            </a:r>
            <a:r>
              <a:rPr lang="it-IT" dirty="0"/>
              <a:t> </a:t>
            </a:r>
            <a:r>
              <a:rPr lang="it-IT" dirty="0" err="1"/>
              <a:t>authentication</a:t>
            </a:r>
            <a:r>
              <a:rPr lang="it-IT" dirty="0"/>
              <a:t> </a:t>
            </a:r>
            <a:r>
              <a:rPr lang="it-IT" dirty="0" err="1"/>
              <a:t>system</a:t>
            </a:r>
            <a:r>
              <a:rPr lang="it-IT" dirty="0"/>
              <a:t>, </a:t>
            </a:r>
            <a:r>
              <a:rPr lang="it-IT" dirty="0" err="1"/>
              <a:t>without</a:t>
            </a:r>
            <a:r>
              <a:rPr lang="it-IT" dirty="0"/>
              <a:t> </a:t>
            </a:r>
            <a:r>
              <a:rPr lang="it-IT" dirty="0" err="1"/>
              <a:t>being</a:t>
            </a:r>
            <a:r>
              <a:rPr lang="it-IT" dirty="0"/>
              <a:t> </a:t>
            </a:r>
            <a:r>
              <a:rPr lang="it-IT" dirty="0" err="1"/>
              <a:t>tied</a:t>
            </a:r>
            <a:r>
              <a:rPr lang="it-IT" dirty="0"/>
              <a:t> to a </a:t>
            </a:r>
            <a:r>
              <a:rPr lang="it-IT" dirty="0" err="1"/>
              <a:t>specific</a:t>
            </a:r>
            <a:r>
              <a:rPr lang="it-IT" dirty="0"/>
              <a:t> </a:t>
            </a:r>
            <a:r>
              <a:rPr lang="it-IT" dirty="0" err="1"/>
              <a:t>authentication</a:t>
            </a:r>
            <a:r>
              <a:rPr lang="it-IT" dirty="0"/>
              <a:t> </a:t>
            </a:r>
            <a:r>
              <a:rPr lang="it-IT" dirty="0" err="1"/>
              <a:t>mechanism</a:t>
            </a:r>
            <a:r>
              <a:rPr lang="it-IT" dirty="0"/>
              <a:t>. </a:t>
            </a:r>
          </a:p>
        </p:txBody>
      </p:sp>
    </p:spTree>
    <p:extLst>
      <p:ext uri="{BB962C8B-B14F-4D97-AF65-F5344CB8AC3E}">
        <p14:creationId xmlns:p14="http://schemas.microsoft.com/office/powerpoint/2010/main" val="205637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1C5D"/>
        </a:solidFill>
        <a:effectLst/>
      </p:bgPr>
    </p:bg>
    <p:spTree>
      <p:nvGrpSpPr>
        <p:cNvPr id="1" name=""/>
        <p:cNvGrpSpPr/>
        <p:nvPr/>
      </p:nvGrpSpPr>
      <p:grpSpPr>
        <a:xfrm>
          <a:off x="0" y="0"/>
          <a:ext cx="0" cy="0"/>
          <a:chOff x="0" y="0"/>
          <a:chExt cx="0" cy="0"/>
        </a:xfrm>
      </p:grpSpPr>
      <p:sp>
        <p:nvSpPr>
          <p:cNvPr id="2" name="TextBox 2"/>
          <p:cNvSpPr txBox="1"/>
          <p:nvPr/>
        </p:nvSpPr>
        <p:spPr>
          <a:xfrm>
            <a:off x="4653637" y="3005801"/>
            <a:ext cx="8980727" cy="816483"/>
          </a:xfrm>
          <a:prstGeom prst="rect">
            <a:avLst/>
          </a:prstGeom>
        </p:spPr>
        <p:txBody>
          <a:bodyPr lIns="0" tIns="0" rIns="0" bIns="0" rtlCol="0" anchor="t">
            <a:spAutoFit/>
          </a:bodyPr>
          <a:lstStyle/>
          <a:p>
            <a:pPr algn="ctr">
              <a:lnSpc>
                <a:spcPts val="6216"/>
              </a:lnSpc>
            </a:pPr>
            <a:r>
              <a:rPr lang="en-US" sz="5600" spc="89">
                <a:solidFill>
                  <a:srgbClr val="FFFFFF"/>
                </a:solidFill>
                <a:latin typeface="Montserrat Classic Bold"/>
              </a:rPr>
              <a:t>Python Biella Group</a:t>
            </a:r>
          </a:p>
        </p:txBody>
      </p:sp>
      <p:grpSp>
        <p:nvGrpSpPr>
          <p:cNvPr id="3" name="Group 3"/>
          <p:cNvGrpSpPr/>
          <p:nvPr/>
        </p:nvGrpSpPr>
        <p:grpSpPr>
          <a:xfrm>
            <a:off x="4337153" y="5741222"/>
            <a:ext cx="10085231" cy="1203275"/>
            <a:chOff x="0" y="0"/>
            <a:chExt cx="13446975" cy="1604367"/>
          </a:xfrm>
        </p:grpSpPr>
        <p:grpSp>
          <p:nvGrpSpPr>
            <p:cNvPr id="4" name="Group 4"/>
            <p:cNvGrpSpPr/>
            <p:nvPr/>
          </p:nvGrpSpPr>
          <p:grpSpPr>
            <a:xfrm>
              <a:off x="0" y="0"/>
              <a:ext cx="13446975" cy="1604367"/>
              <a:chOff x="0" y="0"/>
              <a:chExt cx="18000471" cy="2147647"/>
            </a:xfrm>
          </p:grpSpPr>
          <p:sp>
            <p:nvSpPr>
              <p:cNvPr id="5" name="Freeform 5"/>
              <p:cNvSpPr/>
              <p:nvPr/>
            </p:nvSpPr>
            <p:spPr>
              <a:xfrm>
                <a:off x="0" y="0"/>
                <a:ext cx="18000472" cy="2147647"/>
              </a:xfrm>
              <a:custGeom>
                <a:avLst/>
                <a:gdLst/>
                <a:ahLst/>
                <a:cxnLst/>
                <a:rect l="l" t="t" r="r" b="b"/>
                <a:pathLst>
                  <a:path w="18000472" h="2147647">
                    <a:moveTo>
                      <a:pt x="0" y="0"/>
                    </a:moveTo>
                    <a:lnTo>
                      <a:pt x="18000472" y="0"/>
                    </a:lnTo>
                    <a:lnTo>
                      <a:pt x="18000472" y="2147647"/>
                    </a:lnTo>
                    <a:lnTo>
                      <a:pt x="0" y="2147647"/>
                    </a:lnTo>
                    <a:close/>
                  </a:path>
                </a:pathLst>
              </a:custGeom>
              <a:solidFill>
                <a:srgbClr val="1546BA"/>
              </a:solidFill>
            </p:spPr>
          </p:sp>
        </p:grpSp>
        <p:sp>
          <p:nvSpPr>
            <p:cNvPr id="6" name="TextBox 6"/>
            <p:cNvSpPr txBox="1"/>
            <p:nvPr/>
          </p:nvSpPr>
          <p:spPr>
            <a:xfrm>
              <a:off x="338780" y="296406"/>
              <a:ext cx="12734535" cy="909955"/>
            </a:xfrm>
            <a:prstGeom prst="rect">
              <a:avLst/>
            </a:prstGeom>
          </p:spPr>
          <p:txBody>
            <a:bodyPr lIns="0" tIns="0" rIns="0" bIns="0" rtlCol="0" anchor="t">
              <a:spAutoFit/>
            </a:bodyPr>
            <a:lstStyle/>
            <a:p>
              <a:pPr marL="388620" lvl="1" indent="-194310">
                <a:lnSpc>
                  <a:spcPts val="2880"/>
                </a:lnSpc>
                <a:buFont typeface="Arial"/>
                <a:buChar char="•"/>
              </a:pPr>
              <a:r>
                <a:rPr lang="en-US" sz="1800" spc="36">
                  <a:solidFill>
                    <a:srgbClr val="FFFFFF"/>
                  </a:solidFill>
                  <a:latin typeface="Libre Franklin Light Bold"/>
                </a:rPr>
                <a:t>GitHub</a:t>
              </a:r>
              <a:r>
                <a:rPr lang="en-US" sz="1800" spc="36">
                  <a:solidFill>
                    <a:srgbClr val="FFFFFF"/>
                  </a:solidFill>
                  <a:latin typeface="Libre Franklin Light"/>
                </a:rPr>
                <a:t>: </a:t>
              </a:r>
              <a:r>
                <a:rPr lang="en-US" sz="1800" u="sng" spc="36">
                  <a:solidFill>
                    <a:srgbClr val="FFFFFF"/>
                  </a:solidFill>
                  <a:latin typeface="Libre Franklin Light Italics"/>
                </a:rPr>
                <a:t>https://github.com/PythonGroupBiella</a:t>
              </a:r>
            </a:p>
            <a:p>
              <a:pPr marL="388620" lvl="1" indent="-194310">
                <a:lnSpc>
                  <a:spcPts val="2880"/>
                </a:lnSpc>
                <a:buFont typeface="Arial"/>
                <a:buChar char="•"/>
              </a:pPr>
              <a:r>
                <a:rPr lang="en-US" sz="1800" spc="36">
                  <a:solidFill>
                    <a:srgbClr val="FFFFFF"/>
                  </a:solidFill>
                  <a:latin typeface="Libre Franklin Light Bold"/>
                </a:rPr>
                <a:t>Telegram</a:t>
              </a:r>
              <a:r>
                <a:rPr lang="en-US" sz="1800" spc="36">
                  <a:solidFill>
                    <a:srgbClr val="FFFFFF"/>
                  </a:solidFill>
                  <a:latin typeface="Libre Franklin Light"/>
                </a:rPr>
                <a:t>: </a:t>
              </a:r>
              <a:r>
                <a:rPr lang="en-US" sz="1800" u="sng" spc="36">
                  <a:solidFill>
                    <a:srgbClr val="FFFFFF"/>
                  </a:solidFill>
                  <a:latin typeface="Libre Franklin Light Italics"/>
                </a:rPr>
                <a:t>https://t.me/joinchat/AAAAAFGSWcxhSln_SRhseQ</a:t>
              </a:r>
            </a:p>
          </p:txBody>
        </p:sp>
      </p:grpSp>
      <p:sp>
        <p:nvSpPr>
          <p:cNvPr id="7" name="TextBox 7"/>
          <p:cNvSpPr txBox="1"/>
          <p:nvPr/>
        </p:nvSpPr>
        <p:spPr>
          <a:xfrm>
            <a:off x="3990881" y="7906385"/>
            <a:ext cx="10777774" cy="1351915"/>
          </a:xfrm>
          <a:prstGeom prst="rect">
            <a:avLst/>
          </a:prstGeom>
        </p:spPr>
        <p:txBody>
          <a:bodyPr lIns="0" tIns="0" rIns="0" bIns="0" rtlCol="0" anchor="t">
            <a:spAutoFit/>
          </a:bodyPr>
          <a:lstStyle/>
          <a:p>
            <a:pPr>
              <a:lnSpc>
                <a:spcPts val="2720"/>
              </a:lnSpc>
            </a:pPr>
            <a:r>
              <a:rPr lang="en-US" sz="1700" spc="34">
                <a:solidFill>
                  <a:srgbClr val="FFFFFF"/>
                </a:solidFill>
                <a:latin typeface="Libre Franklin Light"/>
              </a:rPr>
              <a:t>Tutto questo è stato reso possibile grazie a:</a:t>
            </a:r>
          </a:p>
          <a:p>
            <a:pPr marL="367030" lvl="1" indent="-183515">
              <a:lnSpc>
                <a:spcPts val="2720"/>
              </a:lnSpc>
              <a:buFont typeface="Arial"/>
              <a:buChar char="•"/>
            </a:pPr>
            <a:r>
              <a:rPr lang="en-US" sz="1700" spc="34">
                <a:solidFill>
                  <a:srgbClr val="FFFFFF"/>
                </a:solidFill>
                <a:latin typeface="Libre Franklin Light"/>
              </a:rPr>
              <a:t>Tutta la community di P.B.G.</a:t>
            </a:r>
          </a:p>
          <a:p>
            <a:pPr marL="367030" lvl="1" indent="-183515">
              <a:lnSpc>
                <a:spcPts val="2720"/>
              </a:lnSpc>
              <a:buFont typeface="Arial"/>
              <a:buChar char="•"/>
            </a:pPr>
            <a:r>
              <a:rPr lang="en-US" sz="1700" spc="34">
                <a:solidFill>
                  <a:srgbClr val="FFFFFF"/>
                </a:solidFill>
                <a:latin typeface="Libre Franklin Light"/>
              </a:rPr>
              <a:t>Maria Teresa Panunzio: https://www.linkedin.com/in/maria-teresa-panunzio-27ba3815/</a:t>
            </a:r>
          </a:p>
          <a:p>
            <a:pPr marL="367030" lvl="1" indent="-183515">
              <a:lnSpc>
                <a:spcPts val="2720"/>
              </a:lnSpc>
              <a:buFont typeface="Arial"/>
              <a:buChar char="•"/>
            </a:pPr>
            <a:r>
              <a:rPr lang="en-US" sz="1700" spc="34">
                <a:solidFill>
                  <a:srgbClr val="FFFFFF"/>
                </a:solidFill>
                <a:latin typeface="Libre Franklin Light"/>
              </a:rPr>
              <a:t>Mario Nardi: https://www.linkedin.com/in/mario-nardi-017705100/</a:t>
            </a:r>
          </a:p>
        </p:txBody>
      </p:sp>
      <p:sp>
        <p:nvSpPr>
          <p:cNvPr id="8" name="TextBox 8"/>
          <p:cNvSpPr txBox="1"/>
          <p:nvPr/>
        </p:nvSpPr>
        <p:spPr>
          <a:xfrm>
            <a:off x="6898818" y="4327017"/>
            <a:ext cx="4490363" cy="816483"/>
          </a:xfrm>
          <a:prstGeom prst="rect">
            <a:avLst/>
          </a:prstGeom>
        </p:spPr>
        <p:txBody>
          <a:bodyPr lIns="0" tIns="0" rIns="0" bIns="0" rtlCol="0" anchor="t">
            <a:spAutoFit/>
          </a:bodyPr>
          <a:lstStyle/>
          <a:p>
            <a:pPr algn="ctr">
              <a:lnSpc>
                <a:spcPts val="6216"/>
              </a:lnSpc>
            </a:pPr>
            <a:r>
              <a:rPr lang="en-US" sz="5600" spc="89">
                <a:solidFill>
                  <a:srgbClr val="FFFFFF"/>
                </a:solidFill>
                <a:latin typeface="Montserrat Classic Bold"/>
              </a:rPr>
              <a:t>JOIN US!</a:t>
            </a:r>
          </a:p>
        </p:txBody>
      </p:sp>
      <p:pic>
        <p:nvPicPr>
          <p:cNvPr id="9" name="Picture 9"/>
          <p:cNvPicPr>
            <a:picLocks noChangeAspect="1"/>
          </p:cNvPicPr>
          <p:nvPr/>
        </p:nvPicPr>
        <p:blipFill>
          <a:blip r:embed="rId2"/>
          <a:srcRect/>
          <a:stretch>
            <a:fillRect/>
          </a:stretch>
        </p:blipFill>
        <p:spPr>
          <a:xfrm>
            <a:off x="7751666" y="522418"/>
            <a:ext cx="2784668" cy="211112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7" name="TextBox 7"/>
          <p:cNvSpPr txBox="1"/>
          <p:nvPr/>
        </p:nvSpPr>
        <p:spPr>
          <a:xfrm>
            <a:off x="647700" y="9535203"/>
            <a:ext cx="658470" cy="183084"/>
          </a:xfrm>
          <a:prstGeom prst="rect">
            <a:avLst/>
          </a:prstGeom>
        </p:spPr>
        <p:txBody>
          <a:bodyPr lIns="0" tIns="0" rIns="0" bIns="0" rtlCol="0" anchor="t">
            <a:spAutoFit/>
          </a:bodyPr>
          <a:lstStyle/>
          <a:p>
            <a:pPr>
              <a:lnSpc>
                <a:spcPts val="1399"/>
              </a:lnSpc>
            </a:pPr>
            <a:r>
              <a:rPr lang="en-US" sz="1399">
                <a:solidFill>
                  <a:srgbClr val="1546BA"/>
                </a:solidFill>
                <a:latin typeface="Libre Franklin Bold"/>
              </a:rPr>
              <a:t>13</a:t>
            </a:r>
          </a:p>
        </p:txBody>
      </p:sp>
      <p:sp>
        <p:nvSpPr>
          <p:cNvPr id="15" name="TextBox 6"/>
          <p:cNvSpPr txBox="1"/>
          <p:nvPr/>
        </p:nvSpPr>
        <p:spPr>
          <a:xfrm>
            <a:off x="1676318" y="3682306"/>
            <a:ext cx="15163882" cy="718145"/>
          </a:xfrm>
          <a:prstGeom prst="rect">
            <a:avLst/>
          </a:prstGeom>
        </p:spPr>
        <p:txBody>
          <a:bodyPr wrap="square" lIns="0" tIns="0" rIns="0" bIns="0" rtlCol="0" anchor="t">
            <a:spAutoFit/>
          </a:bodyPr>
          <a:lstStyle/>
          <a:p>
            <a:pPr algn="ctr">
              <a:lnSpc>
                <a:spcPts val="5565"/>
              </a:lnSpc>
            </a:pPr>
            <a:r>
              <a:rPr lang="en-US" sz="5013" spc="80" dirty="0" err="1" smtClean="0">
                <a:solidFill>
                  <a:srgbClr val="011C5D"/>
                </a:solidFill>
                <a:latin typeface="Montserrat Classic Bold"/>
              </a:rPr>
              <a:t>LoginForm</a:t>
            </a:r>
            <a:r>
              <a:rPr lang="en-US" sz="5013" spc="80" dirty="0">
                <a:solidFill>
                  <a:srgbClr val="011C5D"/>
                </a:solidFill>
                <a:latin typeface="Montserrat Classic Bold"/>
              </a:rPr>
              <a:t>,</a:t>
            </a:r>
            <a:r>
              <a:rPr lang="en-US" sz="5013" spc="80" dirty="0" smtClean="0">
                <a:solidFill>
                  <a:srgbClr val="011C5D"/>
                </a:solidFill>
                <a:latin typeface="Montserrat Classic Bold"/>
              </a:rPr>
              <a:t> template, route</a:t>
            </a:r>
            <a:endParaRPr lang="en-US" sz="5013" spc="80" dirty="0">
              <a:solidFill>
                <a:srgbClr val="011C5D"/>
              </a:solidFill>
              <a:latin typeface="Montserrat Classic Bold"/>
            </a:endParaRPr>
          </a:p>
        </p:txBody>
      </p:sp>
      <p:sp>
        <p:nvSpPr>
          <p:cNvPr id="8" name="Rettangolo 7"/>
          <p:cNvSpPr/>
          <p:nvPr/>
        </p:nvSpPr>
        <p:spPr>
          <a:xfrm>
            <a:off x="2666959" y="4731770"/>
            <a:ext cx="13182600" cy="1661993"/>
          </a:xfrm>
          <a:prstGeom prst="rect">
            <a:avLst/>
          </a:prstGeom>
        </p:spPr>
        <p:txBody>
          <a:bodyPr wrap="square">
            <a:spAutoFit/>
          </a:bodyPr>
          <a:lstStyle/>
          <a:p>
            <a:pPr algn="just"/>
            <a:r>
              <a:rPr lang="it-IT" sz="2800" dirty="0" smtClean="0"/>
              <a:t>Esempio di </a:t>
            </a:r>
            <a:r>
              <a:rPr lang="it-IT" sz="2800" dirty="0" err="1" smtClean="0"/>
              <a:t>Flask</a:t>
            </a:r>
            <a:r>
              <a:rPr lang="it-IT" sz="2800" dirty="0" smtClean="0"/>
              <a:t>-Bootstrap </a:t>
            </a:r>
            <a:r>
              <a:rPr lang="it-IT" sz="2800" dirty="0" err="1"/>
              <a:t>wtf.quick_form</a:t>
            </a:r>
            <a:r>
              <a:rPr lang="it-IT" sz="2800" dirty="0"/>
              <a:t>() </a:t>
            </a:r>
            <a:endParaRPr lang="it-IT" sz="2800" dirty="0" smtClean="0"/>
          </a:p>
          <a:p>
            <a:pPr algn="just"/>
            <a:endParaRPr lang="it-IT" sz="2800" dirty="0"/>
          </a:p>
          <a:p>
            <a:pPr algn="just"/>
            <a:r>
              <a:rPr lang="it-IT" sz="2800" dirty="0" err="1" smtClean="0"/>
              <a:t>Testing</a:t>
            </a:r>
            <a:r>
              <a:rPr lang="it-IT" sz="2800" dirty="0" smtClean="0"/>
              <a:t> </a:t>
            </a:r>
            <a:r>
              <a:rPr lang="it-IT" sz="2800" dirty="0" err="1" smtClean="0"/>
              <a:t>logins</a:t>
            </a:r>
            <a:r>
              <a:rPr lang="it-IT" sz="2800" dirty="0" smtClean="0"/>
              <a:t>: </a:t>
            </a:r>
            <a:r>
              <a:rPr lang="it-IT" sz="2800" dirty="0" err="1"/>
              <a:t>if</a:t>
            </a:r>
            <a:r>
              <a:rPr lang="it-IT" sz="2800" dirty="0"/>
              <a:t> </a:t>
            </a:r>
            <a:r>
              <a:rPr lang="it-IT" sz="2800" dirty="0" err="1"/>
              <a:t>current_user.is_authenticated</a:t>
            </a:r>
            <a:r>
              <a:rPr lang="it-IT" sz="2800" dirty="0"/>
              <a:t> ?</a:t>
            </a:r>
          </a:p>
          <a:p>
            <a:pPr algn="just"/>
            <a:endParaRPr lang="it-IT" dirty="0"/>
          </a:p>
        </p:txBody>
      </p:sp>
      <p:sp>
        <p:nvSpPr>
          <p:cNvPr id="12" name="TextBox 6"/>
          <p:cNvSpPr txBox="1"/>
          <p:nvPr/>
        </p:nvSpPr>
        <p:spPr>
          <a:xfrm>
            <a:off x="1676318" y="1276810"/>
            <a:ext cx="15163882" cy="718145"/>
          </a:xfrm>
          <a:prstGeom prst="rect">
            <a:avLst/>
          </a:prstGeom>
        </p:spPr>
        <p:txBody>
          <a:bodyPr wrap="square" lIns="0" tIns="0" rIns="0" bIns="0" rtlCol="0" anchor="t">
            <a:spAutoFit/>
          </a:bodyPr>
          <a:lstStyle/>
          <a:p>
            <a:pPr algn="ctr">
              <a:lnSpc>
                <a:spcPts val="5565"/>
              </a:lnSpc>
            </a:pPr>
            <a:r>
              <a:rPr lang="en-US" sz="5013" spc="80" dirty="0" err="1" smtClean="0">
                <a:solidFill>
                  <a:srgbClr val="011C5D"/>
                </a:solidFill>
                <a:latin typeface="Montserrat Classic Bold"/>
              </a:rPr>
              <a:t>Proteggere</a:t>
            </a:r>
            <a:r>
              <a:rPr lang="en-US" sz="5013" spc="80" dirty="0" smtClean="0">
                <a:solidFill>
                  <a:srgbClr val="011C5D"/>
                </a:solidFill>
                <a:latin typeface="Montserrat Classic Bold"/>
              </a:rPr>
              <a:t> le “routes”</a:t>
            </a:r>
            <a:endParaRPr lang="en-US" sz="5013" spc="80" dirty="0">
              <a:solidFill>
                <a:srgbClr val="011C5D"/>
              </a:solidFill>
              <a:latin typeface="Montserrat Classic Bold"/>
            </a:endParaRPr>
          </a:p>
        </p:txBody>
      </p:sp>
      <p:sp>
        <p:nvSpPr>
          <p:cNvPr id="13" name="Rettangolo 12"/>
          <p:cNvSpPr/>
          <p:nvPr/>
        </p:nvSpPr>
        <p:spPr>
          <a:xfrm>
            <a:off x="2667000" y="2652563"/>
            <a:ext cx="13182600" cy="1077218"/>
          </a:xfrm>
          <a:prstGeom prst="rect">
            <a:avLst/>
          </a:prstGeom>
        </p:spPr>
        <p:txBody>
          <a:bodyPr wrap="square">
            <a:spAutoFit/>
          </a:bodyPr>
          <a:lstStyle/>
          <a:p>
            <a:pPr algn="just"/>
            <a:r>
              <a:rPr lang="it-IT" sz="2800" dirty="0" err="1"/>
              <a:t>login_required</a:t>
            </a:r>
            <a:r>
              <a:rPr lang="it-IT" sz="2800" dirty="0"/>
              <a:t> </a:t>
            </a:r>
            <a:r>
              <a:rPr lang="it-IT" sz="2800" dirty="0" smtClean="0"/>
              <a:t>decorator</a:t>
            </a:r>
          </a:p>
          <a:p>
            <a:pPr algn="just"/>
            <a:endParaRPr lang="it-IT" dirty="0"/>
          </a:p>
          <a:p>
            <a:pPr algn="just"/>
            <a:endParaRPr lang="it-IT" dirty="0"/>
          </a:p>
        </p:txBody>
      </p:sp>
      <p:sp>
        <p:nvSpPr>
          <p:cNvPr id="14" name="TextBox 6"/>
          <p:cNvSpPr txBox="1"/>
          <p:nvPr/>
        </p:nvSpPr>
        <p:spPr>
          <a:xfrm>
            <a:off x="1828800" y="6393763"/>
            <a:ext cx="15163882" cy="718145"/>
          </a:xfrm>
          <a:prstGeom prst="rect">
            <a:avLst/>
          </a:prstGeom>
        </p:spPr>
        <p:txBody>
          <a:bodyPr wrap="square" lIns="0" tIns="0" rIns="0" bIns="0" rtlCol="0" anchor="t">
            <a:spAutoFit/>
          </a:bodyPr>
          <a:lstStyle/>
          <a:p>
            <a:pPr algn="ctr">
              <a:lnSpc>
                <a:spcPts val="5565"/>
              </a:lnSpc>
            </a:pPr>
            <a:r>
              <a:rPr lang="en-US" sz="5013" spc="80" dirty="0" smtClean="0">
                <a:solidFill>
                  <a:srgbClr val="011C5D"/>
                </a:solidFill>
                <a:latin typeface="Montserrat Classic Bold"/>
              </a:rPr>
              <a:t>Logout</a:t>
            </a:r>
            <a:endParaRPr lang="en-US" sz="5013" spc="80" dirty="0">
              <a:solidFill>
                <a:srgbClr val="011C5D"/>
              </a:solidFill>
              <a:latin typeface="Montserrat Classic Bold"/>
            </a:endParaRPr>
          </a:p>
        </p:txBody>
      </p:sp>
    </p:spTree>
    <p:extLst>
      <p:ext uri="{BB962C8B-B14F-4D97-AF65-F5344CB8AC3E}">
        <p14:creationId xmlns:p14="http://schemas.microsoft.com/office/powerpoint/2010/main" val="40242739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7" name="TextBox 7"/>
          <p:cNvSpPr txBox="1"/>
          <p:nvPr/>
        </p:nvSpPr>
        <p:spPr>
          <a:xfrm>
            <a:off x="647700" y="9535203"/>
            <a:ext cx="658470" cy="183084"/>
          </a:xfrm>
          <a:prstGeom prst="rect">
            <a:avLst/>
          </a:prstGeom>
        </p:spPr>
        <p:txBody>
          <a:bodyPr lIns="0" tIns="0" rIns="0" bIns="0" rtlCol="0" anchor="t">
            <a:spAutoFit/>
          </a:bodyPr>
          <a:lstStyle/>
          <a:p>
            <a:pPr>
              <a:lnSpc>
                <a:spcPts val="1399"/>
              </a:lnSpc>
            </a:pPr>
            <a:r>
              <a:rPr lang="en-US" sz="1399">
                <a:solidFill>
                  <a:srgbClr val="1546BA"/>
                </a:solidFill>
                <a:latin typeface="Libre Franklin Bold"/>
              </a:rPr>
              <a:t>13</a:t>
            </a:r>
          </a:p>
        </p:txBody>
      </p:sp>
      <p:sp>
        <p:nvSpPr>
          <p:cNvPr id="15" name="TextBox 6"/>
          <p:cNvSpPr txBox="1"/>
          <p:nvPr/>
        </p:nvSpPr>
        <p:spPr>
          <a:xfrm>
            <a:off x="1676318" y="3682306"/>
            <a:ext cx="15163882" cy="718145"/>
          </a:xfrm>
          <a:prstGeom prst="rect">
            <a:avLst/>
          </a:prstGeom>
        </p:spPr>
        <p:txBody>
          <a:bodyPr wrap="square" lIns="0" tIns="0" rIns="0" bIns="0" rtlCol="0" anchor="t">
            <a:spAutoFit/>
          </a:bodyPr>
          <a:lstStyle/>
          <a:p>
            <a:pPr algn="ctr">
              <a:lnSpc>
                <a:spcPts val="5565"/>
              </a:lnSpc>
            </a:pPr>
            <a:r>
              <a:rPr lang="en-US" sz="5013" spc="80" dirty="0" err="1" smtClean="0">
                <a:solidFill>
                  <a:srgbClr val="011C5D"/>
                </a:solidFill>
                <a:latin typeface="Montserrat Classic Bold"/>
              </a:rPr>
              <a:t>Invio</a:t>
            </a:r>
            <a:r>
              <a:rPr lang="en-US" sz="5013" spc="80" dirty="0" smtClean="0">
                <a:solidFill>
                  <a:srgbClr val="011C5D"/>
                </a:solidFill>
                <a:latin typeface="Montserrat Classic Bold"/>
              </a:rPr>
              <a:t> email</a:t>
            </a:r>
            <a:endParaRPr lang="en-US" sz="5013" spc="80" dirty="0">
              <a:solidFill>
                <a:srgbClr val="011C5D"/>
              </a:solidFill>
              <a:latin typeface="Montserrat Classic Bold"/>
            </a:endParaRPr>
          </a:p>
        </p:txBody>
      </p:sp>
      <p:sp>
        <p:nvSpPr>
          <p:cNvPr id="8" name="Rettangolo 7"/>
          <p:cNvSpPr/>
          <p:nvPr/>
        </p:nvSpPr>
        <p:spPr>
          <a:xfrm>
            <a:off x="2666959" y="4731770"/>
            <a:ext cx="13182600" cy="2523768"/>
          </a:xfrm>
          <a:prstGeom prst="rect">
            <a:avLst/>
          </a:prstGeom>
        </p:spPr>
        <p:txBody>
          <a:bodyPr wrap="square">
            <a:spAutoFit/>
          </a:bodyPr>
          <a:lstStyle/>
          <a:p>
            <a:r>
              <a:rPr lang="it-IT" sz="2800" dirty="0" err="1"/>
              <a:t>flask_mail</a:t>
            </a:r>
            <a:endParaRPr lang="it-IT" sz="2800" dirty="0"/>
          </a:p>
          <a:p>
            <a:pPr algn="just"/>
            <a:endParaRPr lang="it-IT" sz="2800" dirty="0"/>
          </a:p>
          <a:p>
            <a:pPr algn="just"/>
            <a:r>
              <a:rPr lang="it-IT" sz="2800" dirty="0" smtClean="0"/>
              <a:t>Email </a:t>
            </a:r>
            <a:r>
              <a:rPr lang="it-IT" sz="2800" dirty="0" err="1" smtClean="0"/>
              <a:t>templates</a:t>
            </a:r>
            <a:r>
              <a:rPr lang="it-IT" sz="2800" dirty="0" smtClean="0"/>
              <a:t> (text e HTML)</a:t>
            </a:r>
          </a:p>
          <a:p>
            <a:pPr algn="just"/>
            <a:endParaRPr lang="it-IT" sz="2800" dirty="0"/>
          </a:p>
          <a:p>
            <a:pPr algn="just"/>
            <a:r>
              <a:rPr lang="it-IT" sz="2800" dirty="0"/>
              <a:t>Testare con https://mailtrap.io/</a:t>
            </a:r>
          </a:p>
          <a:p>
            <a:pPr algn="just"/>
            <a:endParaRPr lang="it-IT" dirty="0"/>
          </a:p>
        </p:txBody>
      </p:sp>
      <p:sp>
        <p:nvSpPr>
          <p:cNvPr id="12" name="TextBox 6"/>
          <p:cNvSpPr txBox="1"/>
          <p:nvPr/>
        </p:nvSpPr>
        <p:spPr>
          <a:xfrm>
            <a:off x="1676318" y="1276810"/>
            <a:ext cx="15163882" cy="718145"/>
          </a:xfrm>
          <a:prstGeom prst="rect">
            <a:avLst/>
          </a:prstGeom>
        </p:spPr>
        <p:txBody>
          <a:bodyPr wrap="square" lIns="0" tIns="0" rIns="0" bIns="0" rtlCol="0" anchor="t">
            <a:spAutoFit/>
          </a:bodyPr>
          <a:lstStyle/>
          <a:p>
            <a:pPr algn="ctr">
              <a:lnSpc>
                <a:spcPts val="5565"/>
              </a:lnSpc>
            </a:pPr>
            <a:r>
              <a:rPr lang="en-US" sz="5013" spc="80" dirty="0" err="1" smtClean="0">
                <a:solidFill>
                  <a:srgbClr val="011C5D"/>
                </a:solidFill>
                <a:latin typeface="Montserrat Classic Bold"/>
              </a:rPr>
              <a:t>Nuove</a:t>
            </a:r>
            <a:r>
              <a:rPr lang="en-US" sz="5013" spc="80" dirty="0" smtClean="0">
                <a:solidFill>
                  <a:srgbClr val="011C5D"/>
                </a:solidFill>
                <a:latin typeface="Montserrat Classic Bold"/>
              </a:rPr>
              <a:t> </a:t>
            </a:r>
            <a:r>
              <a:rPr lang="en-US" sz="5013" spc="80" dirty="0" err="1" smtClean="0">
                <a:solidFill>
                  <a:srgbClr val="011C5D"/>
                </a:solidFill>
                <a:latin typeface="Montserrat Classic Bold"/>
              </a:rPr>
              <a:t>registrazioni</a:t>
            </a:r>
            <a:endParaRPr lang="en-US" sz="5013" spc="80" dirty="0">
              <a:solidFill>
                <a:srgbClr val="011C5D"/>
              </a:solidFill>
              <a:latin typeface="Montserrat Classic Bold"/>
            </a:endParaRPr>
          </a:p>
        </p:txBody>
      </p:sp>
      <p:sp>
        <p:nvSpPr>
          <p:cNvPr id="13" name="Rettangolo 12"/>
          <p:cNvSpPr/>
          <p:nvPr/>
        </p:nvSpPr>
        <p:spPr>
          <a:xfrm>
            <a:off x="2667000" y="2652563"/>
            <a:ext cx="13182600" cy="1077218"/>
          </a:xfrm>
          <a:prstGeom prst="rect">
            <a:avLst/>
          </a:prstGeom>
        </p:spPr>
        <p:txBody>
          <a:bodyPr wrap="square">
            <a:spAutoFit/>
          </a:bodyPr>
          <a:lstStyle/>
          <a:p>
            <a:pPr algn="just"/>
            <a:r>
              <a:rPr lang="it-IT" sz="2800" dirty="0" smtClean="0"/>
              <a:t>Generazione </a:t>
            </a:r>
            <a:r>
              <a:rPr lang="it-IT" sz="2800" dirty="0" err="1" smtClean="0"/>
              <a:t>token</a:t>
            </a:r>
            <a:r>
              <a:rPr lang="it-IT" sz="2800" dirty="0" smtClean="0"/>
              <a:t> di conferma con </a:t>
            </a:r>
            <a:r>
              <a:rPr lang="it-IT" sz="2800" b="1" dirty="0" err="1" smtClean="0"/>
              <a:t>itsdangerous</a:t>
            </a:r>
            <a:endParaRPr lang="it-IT" sz="2800" b="1" dirty="0" smtClean="0"/>
          </a:p>
          <a:p>
            <a:pPr algn="just"/>
            <a:endParaRPr lang="it-IT" dirty="0"/>
          </a:p>
          <a:p>
            <a:pPr algn="just"/>
            <a:endParaRPr lang="it-IT" dirty="0"/>
          </a:p>
        </p:txBody>
      </p:sp>
    </p:spTree>
    <p:extLst>
      <p:ext uri="{BB962C8B-B14F-4D97-AF65-F5344CB8AC3E}">
        <p14:creationId xmlns:p14="http://schemas.microsoft.com/office/powerpoint/2010/main" val="784134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7" name="TextBox 7"/>
          <p:cNvSpPr txBox="1"/>
          <p:nvPr/>
        </p:nvSpPr>
        <p:spPr>
          <a:xfrm>
            <a:off x="647700" y="9535203"/>
            <a:ext cx="658470" cy="183084"/>
          </a:xfrm>
          <a:prstGeom prst="rect">
            <a:avLst/>
          </a:prstGeom>
        </p:spPr>
        <p:txBody>
          <a:bodyPr lIns="0" tIns="0" rIns="0" bIns="0" rtlCol="0" anchor="t">
            <a:spAutoFit/>
          </a:bodyPr>
          <a:lstStyle/>
          <a:p>
            <a:pPr>
              <a:lnSpc>
                <a:spcPts val="1399"/>
              </a:lnSpc>
            </a:pPr>
            <a:r>
              <a:rPr lang="en-US" sz="1399">
                <a:solidFill>
                  <a:srgbClr val="1546BA"/>
                </a:solidFill>
                <a:latin typeface="Libre Franklin Bold"/>
              </a:rPr>
              <a:t>13</a:t>
            </a:r>
          </a:p>
        </p:txBody>
      </p:sp>
      <p:sp>
        <p:nvSpPr>
          <p:cNvPr id="12" name="TextBox 6"/>
          <p:cNvSpPr txBox="1"/>
          <p:nvPr/>
        </p:nvSpPr>
        <p:spPr>
          <a:xfrm>
            <a:off x="1676318" y="1276810"/>
            <a:ext cx="15163882" cy="718145"/>
          </a:xfrm>
          <a:prstGeom prst="rect">
            <a:avLst/>
          </a:prstGeom>
        </p:spPr>
        <p:txBody>
          <a:bodyPr wrap="square" lIns="0" tIns="0" rIns="0" bIns="0" rtlCol="0" anchor="t">
            <a:spAutoFit/>
          </a:bodyPr>
          <a:lstStyle/>
          <a:p>
            <a:pPr algn="ctr">
              <a:lnSpc>
                <a:spcPts val="5565"/>
              </a:lnSpc>
            </a:pPr>
            <a:r>
              <a:rPr lang="en-US" sz="5013" spc="80" dirty="0" err="1" smtClean="0">
                <a:solidFill>
                  <a:srgbClr val="011C5D"/>
                </a:solidFill>
                <a:latin typeface="Montserrat Classic Bold"/>
              </a:rPr>
              <a:t>Permessi</a:t>
            </a:r>
            <a:r>
              <a:rPr lang="en-US" sz="5013" spc="80" dirty="0" smtClean="0">
                <a:solidFill>
                  <a:srgbClr val="011C5D"/>
                </a:solidFill>
                <a:latin typeface="Montserrat Classic Bold"/>
              </a:rPr>
              <a:t> e </a:t>
            </a:r>
            <a:r>
              <a:rPr lang="en-US" sz="5013" spc="80" dirty="0" err="1" smtClean="0">
                <a:solidFill>
                  <a:srgbClr val="011C5D"/>
                </a:solidFill>
                <a:latin typeface="Montserrat Classic Bold"/>
              </a:rPr>
              <a:t>Ruoli</a:t>
            </a:r>
            <a:r>
              <a:rPr lang="en-US" sz="5013" spc="80" dirty="0" smtClean="0">
                <a:solidFill>
                  <a:srgbClr val="011C5D"/>
                </a:solidFill>
                <a:latin typeface="Montserrat Classic Bold"/>
              </a:rPr>
              <a:t> (</a:t>
            </a:r>
            <a:r>
              <a:rPr lang="en-US" sz="5013" spc="80" dirty="0" err="1" smtClean="0">
                <a:solidFill>
                  <a:srgbClr val="011C5D"/>
                </a:solidFill>
                <a:latin typeface="Montserrat Classic Bold"/>
              </a:rPr>
              <a:t>nel</a:t>
            </a:r>
            <a:r>
              <a:rPr lang="en-US" sz="5013" spc="80" dirty="0" smtClean="0">
                <a:solidFill>
                  <a:srgbClr val="011C5D"/>
                </a:solidFill>
                <a:latin typeface="Montserrat Classic Bold"/>
              </a:rPr>
              <a:t> </a:t>
            </a:r>
            <a:r>
              <a:rPr lang="en-US" sz="5013" spc="80" dirty="0" err="1" smtClean="0">
                <a:solidFill>
                  <a:srgbClr val="011C5D"/>
                </a:solidFill>
                <a:latin typeface="Montserrat Classic Bold"/>
              </a:rPr>
              <a:t>libro</a:t>
            </a:r>
            <a:r>
              <a:rPr lang="en-US" sz="5013" spc="80" smtClean="0">
                <a:solidFill>
                  <a:srgbClr val="011C5D"/>
                </a:solidFill>
                <a:latin typeface="Montserrat Classic Bold"/>
              </a:rPr>
              <a:t>)</a:t>
            </a:r>
            <a:endParaRPr lang="en-US" sz="5013" spc="80" dirty="0">
              <a:solidFill>
                <a:srgbClr val="011C5D"/>
              </a:solidFill>
              <a:latin typeface="Montserrat Classic Bold"/>
            </a:endParaRPr>
          </a:p>
        </p:txBody>
      </p:sp>
      <p:pic>
        <p:nvPicPr>
          <p:cNvPr id="5" name="Immagine 4"/>
          <p:cNvPicPr>
            <a:picLocks noChangeAspect="1"/>
          </p:cNvPicPr>
          <p:nvPr/>
        </p:nvPicPr>
        <p:blipFill>
          <a:blip r:embed="rId3"/>
          <a:stretch>
            <a:fillRect/>
          </a:stretch>
        </p:blipFill>
        <p:spPr>
          <a:xfrm>
            <a:off x="5257800" y="2247900"/>
            <a:ext cx="6878010" cy="3372321"/>
          </a:xfrm>
          <a:prstGeom prst="rect">
            <a:avLst/>
          </a:prstGeom>
        </p:spPr>
      </p:pic>
      <p:pic>
        <p:nvPicPr>
          <p:cNvPr id="6" name="Immagine 5"/>
          <p:cNvPicPr>
            <a:picLocks noChangeAspect="1"/>
          </p:cNvPicPr>
          <p:nvPr/>
        </p:nvPicPr>
        <p:blipFill>
          <a:blip r:embed="rId4"/>
          <a:stretch>
            <a:fillRect/>
          </a:stretch>
        </p:blipFill>
        <p:spPr>
          <a:xfrm>
            <a:off x="4267200" y="5740003"/>
            <a:ext cx="9602540" cy="3886742"/>
          </a:xfrm>
          <a:prstGeom prst="rect">
            <a:avLst/>
          </a:prstGeom>
        </p:spPr>
      </p:pic>
    </p:spTree>
    <p:extLst>
      <p:ext uri="{BB962C8B-B14F-4D97-AF65-F5344CB8AC3E}">
        <p14:creationId xmlns:p14="http://schemas.microsoft.com/office/powerpoint/2010/main" val="3474227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7" name="TextBox 7"/>
          <p:cNvSpPr txBox="1"/>
          <p:nvPr/>
        </p:nvSpPr>
        <p:spPr>
          <a:xfrm>
            <a:off x="647700" y="9535203"/>
            <a:ext cx="658470" cy="183084"/>
          </a:xfrm>
          <a:prstGeom prst="rect">
            <a:avLst/>
          </a:prstGeom>
        </p:spPr>
        <p:txBody>
          <a:bodyPr lIns="0" tIns="0" rIns="0" bIns="0" rtlCol="0" anchor="t">
            <a:spAutoFit/>
          </a:bodyPr>
          <a:lstStyle/>
          <a:p>
            <a:pPr>
              <a:lnSpc>
                <a:spcPts val="1399"/>
              </a:lnSpc>
            </a:pPr>
            <a:r>
              <a:rPr lang="en-US" sz="1399">
                <a:solidFill>
                  <a:srgbClr val="1546BA"/>
                </a:solidFill>
                <a:latin typeface="Libre Franklin Bold"/>
              </a:rPr>
              <a:t>13</a:t>
            </a:r>
          </a:p>
        </p:txBody>
      </p:sp>
      <p:sp>
        <p:nvSpPr>
          <p:cNvPr id="12" name="TextBox 6"/>
          <p:cNvSpPr txBox="1"/>
          <p:nvPr/>
        </p:nvSpPr>
        <p:spPr>
          <a:xfrm>
            <a:off x="1676318" y="1276810"/>
            <a:ext cx="15163882" cy="718145"/>
          </a:xfrm>
          <a:prstGeom prst="rect">
            <a:avLst/>
          </a:prstGeom>
        </p:spPr>
        <p:txBody>
          <a:bodyPr wrap="square" lIns="0" tIns="0" rIns="0" bIns="0" rtlCol="0" anchor="t">
            <a:spAutoFit/>
          </a:bodyPr>
          <a:lstStyle/>
          <a:p>
            <a:pPr algn="ctr">
              <a:lnSpc>
                <a:spcPts val="5565"/>
              </a:lnSpc>
            </a:pPr>
            <a:r>
              <a:rPr lang="en-US" sz="5013" spc="80" dirty="0" err="1" smtClean="0">
                <a:solidFill>
                  <a:srgbClr val="011C5D"/>
                </a:solidFill>
                <a:latin typeface="Montserrat Classic Bold"/>
              </a:rPr>
              <a:t>Verifica</a:t>
            </a:r>
            <a:r>
              <a:rPr lang="en-US" sz="5013" spc="80" dirty="0" smtClean="0">
                <a:solidFill>
                  <a:srgbClr val="011C5D"/>
                </a:solidFill>
                <a:latin typeface="Montserrat Classic Bold"/>
              </a:rPr>
              <a:t> </a:t>
            </a:r>
            <a:r>
              <a:rPr lang="en-US" sz="5013" spc="80" dirty="0" err="1" smtClean="0">
                <a:solidFill>
                  <a:srgbClr val="011C5D"/>
                </a:solidFill>
                <a:latin typeface="Montserrat Classic Bold"/>
              </a:rPr>
              <a:t>dei</a:t>
            </a:r>
            <a:r>
              <a:rPr lang="en-US" sz="5013" spc="80" dirty="0" smtClean="0">
                <a:solidFill>
                  <a:srgbClr val="011C5D"/>
                </a:solidFill>
                <a:latin typeface="Montserrat Classic Bold"/>
              </a:rPr>
              <a:t> </a:t>
            </a:r>
            <a:r>
              <a:rPr lang="en-US" sz="5013" spc="80" dirty="0" err="1" smtClean="0">
                <a:solidFill>
                  <a:srgbClr val="011C5D"/>
                </a:solidFill>
                <a:latin typeface="Montserrat Classic Bold"/>
              </a:rPr>
              <a:t>ruoli</a:t>
            </a:r>
            <a:endParaRPr lang="en-US" sz="5013" spc="80" dirty="0">
              <a:solidFill>
                <a:srgbClr val="011C5D"/>
              </a:solidFill>
              <a:latin typeface="Montserrat Classic Bold"/>
            </a:endParaRPr>
          </a:p>
        </p:txBody>
      </p:sp>
      <p:sp>
        <p:nvSpPr>
          <p:cNvPr id="13" name="Rettangolo 12"/>
          <p:cNvSpPr/>
          <p:nvPr/>
        </p:nvSpPr>
        <p:spPr>
          <a:xfrm>
            <a:off x="2667000" y="2652563"/>
            <a:ext cx="13182600" cy="6247864"/>
          </a:xfrm>
          <a:prstGeom prst="rect">
            <a:avLst/>
          </a:prstGeom>
        </p:spPr>
        <p:txBody>
          <a:bodyPr wrap="square">
            <a:spAutoFit/>
          </a:bodyPr>
          <a:lstStyle/>
          <a:p>
            <a:pPr algn="just"/>
            <a:r>
              <a:rPr lang="it-IT" sz="2800" dirty="0" smtClean="0"/>
              <a:t>Can</a:t>
            </a:r>
          </a:p>
          <a:p>
            <a:pPr algn="just"/>
            <a:endParaRPr lang="it-IT" sz="2800" b="1" dirty="0"/>
          </a:p>
          <a:p>
            <a:pPr algn="just"/>
            <a:r>
              <a:rPr lang="it-IT" sz="2800" dirty="0" err="1" smtClean="0"/>
              <a:t>isAdministrator</a:t>
            </a:r>
            <a:endParaRPr lang="it-IT" sz="2800" dirty="0" smtClean="0"/>
          </a:p>
          <a:p>
            <a:pPr algn="just"/>
            <a:endParaRPr lang="it-IT" sz="2800" dirty="0"/>
          </a:p>
          <a:p>
            <a:pPr algn="just"/>
            <a:r>
              <a:rPr lang="it-IT" sz="2800" dirty="0" err="1" smtClean="0"/>
              <a:t>Permission</a:t>
            </a:r>
            <a:r>
              <a:rPr lang="it-IT" sz="2800" dirty="0" smtClean="0"/>
              <a:t> presente in tutti i </a:t>
            </a:r>
            <a:r>
              <a:rPr lang="it-IT" sz="2800" dirty="0" err="1" smtClean="0"/>
              <a:t>templates</a:t>
            </a:r>
            <a:endParaRPr lang="it-IT" sz="2800" dirty="0" smtClean="0"/>
          </a:p>
          <a:p>
            <a:pPr algn="just"/>
            <a:endParaRPr lang="it-IT" sz="2800" dirty="0"/>
          </a:p>
          <a:p>
            <a:pPr algn="just"/>
            <a:r>
              <a:rPr lang="it-IT" sz="2800" dirty="0" smtClean="0"/>
              <a:t>Test</a:t>
            </a:r>
          </a:p>
          <a:p>
            <a:pPr algn="just"/>
            <a:endParaRPr lang="it-IT" sz="2800" dirty="0"/>
          </a:p>
          <a:p>
            <a:pPr algn="just"/>
            <a:r>
              <a:rPr lang="it-IT" sz="2800" dirty="0" err="1" smtClean="0"/>
              <a:t>admin_required</a:t>
            </a:r>
            <a:r>
              <a:rPr lang="it-IT" sz="2800" dirty="0" smtClean="0"/>
              <a:t> </a:t>
            </a:r>
            <a:r>
              <a:rPr lang="it-IT" sz="2800" dirty="0"/>
              <a:t>decorator</a:t>
            </a:r>
          </a:p>
          <a:p>
            <a:pPr algn="just"/>
            <a:endParaRPr lang="it-IT" sz="2800" dirty="0" smtClean="0"/>
          </a:p>
          <a:p>
            <a:pPr algn="just"/>
            <a:endParaRPr lang="it-IT" sz="2800" dirty="0"/>
          </a:p>
          <a:p>
            <a:pPr algn="just"/>
            <a:endParaRPr lang="it-IT" sz="2800" dirty="0" smtClean="0"/>
          </a:p>
          <a:p>
            <a:pPr algn="just"/>
            <a:endParaRPr lang="it-IT" sz="2800" b="1" dirty="0" smtClean="0"/>
          </a:p>
          <a:p>
            <a:pPr algn="just"/>
            <a:endParaRPr lang="it-IT" dirty="0"/>
          </a:p>
          <a:p>
            <a:pPr algn="just"/>
            <a:endParaRPr lang="it-IT" dirty="0"/>
          </a:p>
        </p:txBody>
      </p:sp>
      <p:pic>
        <p:nvPicPr>
          <p:cNvPr id="5" name="Immagine 4"/>
          <p:cNvPicPr>
            <a:picLocks noChangeAspect="1"/>
          </p:cNvPicPr>
          <p:nvPr/>
        </p:nvPicPr>
        <p:blipFill>
          <a:blip r:embed="rId3"/>
          <a:stretch>
            <a:fillRect/>
          </a:stretch>
        </p:blipFill>
        <p:spPr>
          <a:xfrm>
            <a:off x="8686800" y="4076700"/>
            <a:ext cx="4820784" cy="1147805"/>
          </a:xfrm>
          <a:prstGeom prst="rect">
            <a:avLst/>
          </a:prstGeom>
        </p:spPr>
      </p:pic>
    </p:spTree>
    <p:extLst>
      <p:ext uri="{BB962C8B-B14F-4D97-AF65-F5344CB8AC3E}">
        <p14:creationId xmlns:p14="http://schemas.microsoft.com/office/powerpoint/2010/main" val="24337396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7" name="TextBox 7"/>
          <p:cNvSpPr txBox="1"/>
          <p:nvPr/>
        </p:nvSpPr>
        <p:spPr>
          <a:xfrm>
            <a:off x="647700" y="9535203"/>
            <a:ext cx="658470" cy="183084"/>
          </a:xfrm>
          <a:prstGeom prst="rect">
            <a:avLst/>
          </a:prstGeom>
        </p:spPr>
        <p:txBody>
          <a:bodyPr lIns="0" tIns="0" rIns="0" bIns="0" rtlCol="0" anchor="t">
            <a:spAutoFit/>
          </a:bodyPr>
          <a:lstStyle/>
          <a:p>
            <a:pPr>
              <a:lnSpc>
                <a:spcPts val="1399"/>
              </a:lnSpc>
            </a:pPr>
            <a:r>
              <a:rPr lang="en-US" sz="1399">
                <a:solidFill>
                  <a:srgbClr val="1546BA"/>
                </a:solidFill>
                <a:latin typeface="Libre Franklin Bold"/>
              </a:rPr>
              <a:t>13</a:t>
            </a:r>
          </a:p>
        </p:txBody>
      </p:sp>
      <p:sp>
        <p:nvSpPr>
          <p:cNvPr id="15" name="TextBox 6"/>
          <p:cNvSpPr txBox="1"/>
          <p:nvPr/>
        </p:nvSpPr>
        <p:spPr>
          <a:xfrm>
            <a:off x="1523918" y="1124410"/>
            <a:ext cx="15163882" cy="718145"/>
          </a:xfrm>
          <a:prstGeom prst="rect">
            <a:avLst/>
          </a:prstGeom>
        </p:spPr>
        <p:txBody>
          <a:bodyPr wrap="square" lIns="0" tIns="0" rIns="0" bIns="0" rtlCol="0" anchor="t">
            <a:spAutoFit/>
          </a:bodyPr>
          <a:lstStyle/>
          <a:p>
            <a:pPr algn="ctr">
              <a:lnSpc>
                <a:spcPts val="5565"/>
              </a:lnSpc>
            </a:pPr>
            <a:r>
              <a:rPr lang="en-US" sz="5013" spc="80" dirty="0" err="1" smtClean="0">
                <a:solidFill>
                  <a:srgbClr val="011C5D"/>
                </a:solidFill>
                <a:latin typeface="Montserrat Classic Bold"/>
              </a:rPr>
              <a:t>Prossime</a:t>
            </a:r>
            <a:r>
              <a:rPr lang="en-US" sz="5013" spc="80" dirty="0" smtClean="0">
                <a:solidFill>
                  <a:srgbClr val="011C5D"/>
                </a:solidFill>
                <a:latin typeface="Montserrat Classic Bold"/>
              </a:rPr>
              <a:t> </a:t>
            </a:r>
            <a:r>
              <a:rPr lang="en-US" sz="5013" spc="80" dirty="0" err="1" smtClean="0">
                <a:solidFill>
                  <a:srgbClr val="011C5D"/>
                </a:solidFill>
                <a:latin typeface="Montserrat Classic Bold"/>
              </a:rPr>
              <a:t>evoluzioni</a:t>
            </a:r>
            <a:r>
              <a:rPr lang="en-US" sz="5013" spc="80" dirty="0" smtClean="0">
                <a:solidFill>
                  <a:srgbClr val="011C5D"/>
                </a:solidFill>
                <a:latin typeface="Montserrat Classic Bold"/>
              </a:rPr>
              <a:t> </a:t>
            </a:r>
            <a:r>
              <a:rPr lang="en-US" sz="5013" spc="80" dirty="0" err="1" smtClean="0">
                <a:solidFill>
                  <a:srgbClr val="011C5D"/>
                </a:solidFill>
                <a:latin typeface="Montserrat Classic Bold"/>
              </a:rPr>
              <a:t>dell’app</a:t>
            </a:r>
            <a:endParaRPr lang="en-US" sz="5013" spc="80" dirty="0">
              <a:solidFill>
                <a:srgbClr val="011C5D"/>
              </a:solidFill>
              <a:latin typeface="Montserrat Classic Bold"/>
            </a:endParaRPr>
          </a:p>
        </p:txBody>
      </p:sp>
      <p:sp>
        <p:nvSpPr>
          <p:cNvPr id="9" name="TextBox 11"/>
          <p:cNvSpPr txBox="1"/>
          <p:nvPr/>
        </p:nvSpPr>
        <p:spPr>
          <a:xfrm>
            <a:off x="2819400" y="2405386"/>
            <a:ext cx="8240629" cy="3231654"/>
          </a:xfrm>
          <a:prstGeom prst="rect">
            <a:avLst/>
          </a:prstGeom>
        </p:spPr>
        <p:txBody>
          <a:bodyPr lIns="0" tIns="0" rIns="0" bIns="0" rtlCol="0" anchor="t">
            <a:spAutoFit/>
          </a:bodyPr>
          <a:lstStyle/>
          <a:p>
            <a:pPr>
              <a:lnSpc>
                <a:spcPts val="3600"/>
              </a:lnSpc>
            </a:pPr>
            <a:r>
              <a:rPr lang="en-US" sz="3600" dirty="0" err="1" smtClean="0">
                <a:solidFill>
                  <a:srgbClr val="1546BA"/>
                </a:solidFill>
                <a:latin typeface="Libre Franklin Light"/>
              </a:rPr>
              <a:t>Profili</a:t>
            </a:r>
            <a:r>
              <a:rPr lang="en-US" sz="3600" dirty="0" smtClean="0">
                <a:solidFill>
                  <a:srgbClr val="1546BA"/>
                </a:solidFill>
                <a:latin typeface="Libre Franklin Light"/>
              </a:rPr>
              <a:t> (cap 10)</a:t>
            </a:r>
          </a:p>
          <a:p>
            <a:pPr marL="457200" indent="-457200">
              <a:lnSpc>
                <a:spcPts val="3600"/>
              </a:lnSpc>
              <a:buFontTx/>
              <a:buChar char="-"/>
            </a:pPr>
            <a:r>
              <a:rPr lang="en-US" sz="2800" dirty="0" err="1" smtClean="0">
                <a:solidFill>
                  <a:srgbClr val="1546BA"/>
                </a:solidFill>
                <a:latin typeface="Libre Franklin Light"/>
              </a:rPr>
              <a:t>Gestione</a:t>
            </a:r>
            <a:r>
              <a:rPr lang="en-US" sz="2800" dirty="0" smtClean="0">
                <a:solidFill>
                  <a:srgbClr val="1546BA"/>
                </a:solidFill>
                <a:latin typeface="Libre Franklin Light"/>
              </a:rPr>
              <a:t> profile</a:t>
            </a:r>
          </a:p>
          <a:p>
            <a:pPr marL="457200" indent="-457200">
              <a:lnSpc>
                <a:spcPts val="3600"/>
              </a:lnSpc>
              <a:buFontTx/>
              <a:buChar char="-"/>
            </a:pPr>
            <a:r>
              <a:rPr lang="en-US" sz="2800" dirty="0" smtClean="0">
                <a:solidFill>
                  <a:srgbClr val="1546BA"/>
                </a:solidFill>
                <a:latin typeface="Libre Franklin Light"/>
              </a:rPr>
              <a:t>Avatar Utente</a:t>
            </a:r>
          </a:p>
          <a:p>
            <a:pPr>
              <a:lnSpc>
                <a:spcPts val="3600"/>
              </a:lnSpc>
            </a:pPr>
            <a:endParaRPr lang="en-US" sz="3600" dirty="0">
              <a:solidFill>
                <a:srgbClr val="1546BA"/>
              </a:solidFill>
              <a:latin typeface="Libre Franklin Light"/>
            </a:endParaRPr>
          </a:p>
          <a:p>
            <a:pPr>
              <a:lnSpc>
                <a:spcPts val="3600"/>
              </a:lnSpc>
            </a:pPr>
            <a:r>
              <a:rPr lang="en-US" sz="3600" smtClean="0">
                <a:solidFill>
                  <a:srgbClr val="1546BA"/>
                </a:solidFill>
                <a:latin typeface="Libre Franklin Light"/>
              </a:rPr>
              <a:t>Blog </a:t>
            </a:r>
            <a:r>
              <a:rPr lang="en-US" sz="3600" dirty="0" smtClean="0">
                <a:solidFill>
                  <a:srgbClr val="1546BA"/>
                </a:solidFill>
                <a:latin typeface="Libre Franklin Light"/>
              </a:rPr>
              <a:t>(cap 11)</a:t>
            </a:r>
            <a:endParaRPr lang="en-US" sz="3600" dirty="0">
              <a:solidFill>
                <a:srgbClr val="1546BA"/>
              </a:solidFill>
              <a:latin typeface="Libre Franklin Light"/>
            </a:endParaRPr>
          </a:p>
          <a:p>
            <a:pPr>
              <a:lnSpc>
                <a:spcPts val="3600"/>
              </a:lnSpc>
            </a:pPr>
            <a:endParaRPr lang="en-US" sz="3600" dirty="0">
              <a:solidFill>
                <a:srgbClr val="1546BA"/>
              </a:solidFill>
              <a:latin typeface="Libre Franklin Light"/>
            </a:endParaRPr>
          </a:p>
          <a:p>
            <a:pPr>
              <a:lnSpc>
                <a:spcPts val="3600"/>
              </a:lnSpc>
            </a:pPr>
            <a:endParaRPr lang="en-US" sz="3600" dirty="0" smtClean="0">
              <a:solidFill>
                <a:srgbClr val="1546BA"/>
              </a:solidFill>
              <a:latin typeface="Libre Franklin Light"/>
            </a:endParaRPr>
          </a:p>
        </p:txBody>
      </p:sp>
    </p:spTree>
    <p:extLst>
      <p:ext uri="{BB962C8B-B14F-4D97-AF65-F5344CB8AC3E}">
        <p14:creationId xmlns:p14="http://schemas.microsoft.com/office/powerpoint/2010/main" val="17481468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4432233" y="1166744"/>
            <a:ext cx="9423535" cy="718516"/>
          </a:xfrm>
          <a:prstGeom prst="rect">
            <a:avLst/>
          </a:prstGeom>
        </p:spPr>
        <p:txBody>
          <a:bodyPr lIns="0" tIns="0" rIns="0" bIns="0" rtlCol="0" anchor="t">
            <a:spAutoFit/>
          </a:bodyPr>
          <a:lstStyle/>
          <a:p>
            <a:pPr algn="ctr">
              <a:lnSpc>
                <a:spcPts val="5565"/>
              </a:lnSpc>
            </a:pPr>
            <a:r>
              <a:rPr lang="en-US" sz="5013" spc="80" dirty="0" err="1">
                <a:solidFill>
                  <a:srgbClr val="011C5D"/>
                </a:solidFill>
                <a:latin typeface="Montserrat Classic Bold"/>
              </a:rPr>
              <a:t>Lezione</a:t>
            </a:r>
            <a:r>
              <a:rPr lang="en-US" sz="5013" spc="80" dirty="0">
                <a:solidFill>
                  <a:srgbClr val="011C5D"/>
                </a:solidFill>
                <a:latin typeface="Montserrat Classic Bold"/>
              </a:rPr>
              <a:t> </a:t>
            </a:r>
            <a:r>
              <a:rPr lang="en-US" sz="5013" spc="80" dirty="0" smtClean="0">
                <a:solidFill>
                  <a:srgbClr val="011C5D"/>
                </a:solidFill>
                <a:latin typeface="Montserrat Classic Bold"/>
              </a:rPr>
              <a:t>8</a:t>
            </a:r>
            <a:endParaRPr lang="en-US" sz="5013" spc="80" dirty="0">
              <a:solidFill>
                <a:srgbClr val="011C5D"/>
              </a:solidFill>
              <a:latin typeface="Montserrat Classic Bold"/>
            </a:endParaRPr>
          </a:p>
        </p:txBody>
      </p:sp>
      <p:sp>
        <p:nvSpPr>
          <p:cNvPr id="6" name="TextBox 6"/>
          <p:cNvSpPr txBox="1"/>
          <p:nvPr/>
        </p:nvSpPr>
        <p:spPr>
          <a:xfrm>
            <a:off x="1301426" y="3924300"/>
            <a:ext cx="8056673" cy="3077766"/>
          </a:xfrm>
          <a:prstGeom prst="rect">
            <a:avLst/>
          </a:prstGeom>
        </p:spPr>
        <p:txBody>
          <a:bodyPr wrap="square" lIns="0" tIns="0" rIns="0" bIns="0" rtlCol="0" anchor="t">
            <a:spAutoFit/>
          </a:bodyPr>
          <a:lstStyle/>
          <a:p>
            <a:pPr marL="518160" lvl="1" indent="-259080">
              <a:lnSpc>
                <a:spcPts val="4800"/>
              </a:lnSpc>
              <a:buFont typeface="Arial"/>
              <a:buChar char="•"/>
            </a:pPr>
            <a:r>
              <a:rPr lang="en-US" sz="2400" spc="48" dirty="0" err="1" smtClean="0">
                <a:solidFill>
                  <a:srgbClr val="1546BA"/>
                </a:solidFill>
                <a:latin typeface="Libre Franklin Light"/>
              </a:rPr>
              <a:t>Ruoli</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profili</a:t>
            </a:r>
            <a:r>
              <a:rPr lang="en-US" sz="2400" spc="48" dirty="0" smtClean="0">
                <a:solidFill>
                  <a:srgbClr val="1546BA"/>
                </a:solidFill>
                <a:latin typeface="Libre Franklin Light"/>
              </a:rPr>
              <a:t> e </a:t>
            </a:r>
            <a:r>
              <a:rPr lang="en-US" sz="2400" spc="48" dirty="0" err="1" smtClean="0">
                <a:solidFill>
                  <a:srgbClr val="1546BA"/>
                </a:solidFill>
                <a:latin typeface="Libre Franklin Light"/>
              </a:rPr>
              <a:t>permessi</a:t>
            </a:r>
            <a:endParaRPr lang="en-US" sz="2400" spc="48" dirty="0" smtClean="0">
              <a:solidFill>
                <a:srgbClr val="1546BA"/>
              </a:solidFill>
              <a:latin typeface="Libre Franklin Light"/>
            </a:endParaRPr>
          </a:p>
          <a:p>
            <a:pPr marL="975360" lvl="2" indent="-259080">
              <a:lnSpc>
                <a:spcPts val="4800"/>
              </a:lnSpc>
              <a:buFont typeface="Arial"/>
              <a:buChar char="•"/>
            </a:pPr>
            <a:r>
              <a:rPr lang="en-US" sz="2400" spc="48" dirty="0" smtClean="0">
                <a:solidFill>
                  <a:srgbClr val="1546BA"/>
                </a:solidFill>
                <a:latin typeface="Libre Franklin Light"/>
              </a:rPr>
              <a:t>Avatars (</a:t>
            </a:r>
            <a:r>
              <a:rPr lang="en-US" sz="2400" spc="48" dirty="0" err="1" smtClean="0">
                <a:solidFill>
                  <a:srgbClr val="1546BA"/>
                </a:solidFill>
                <a:latin typeface="Libre Franklin Light"/>
              </a:rPr>
              <a:t>gravatar</a:t>
            </a:r>
            <a:r>
              <a:rPr lang="en-US" sz="2400" spc="48" dirty="0" smtClean="0">
                <a:solidFill>
                  <a:srgbClr val="1546BA"/>
                </a:solidFill>
                <a:latin typeface="Libre Franklin Light"/>
              </a:rPr>
              <a:t>)</a:t>
            </a:r>
          </a:p>
          <a:p>
            <a:pPr marL="518160" lvl="1" indent="-259080">
              <a:lnSpc>
                <a:spcPts val="4800"/>
              </a:lnSpc>
              <a:buFont typeface="Arial"/>
              <a:buChar char="•"/>
            </a:pPr>
            <a:r>
              <a:rPr lang="en-US" sz="2400" spc="48" dirty="0" smtClean="0">
                <a:solidFill>
                  <a:srgbClr val="1546BA"/>
                </a:solidFill>
                <a:latin typeface="Libre Franklin Light"/>
              </a:rPr>
              <a:t>Blog (blueprint)</a:t>
            </a:r>
          </a:p>
          <a:p>
            <a:pPr marL="975360" lvl="2" indent="-259080">
              <a:lnSpc>
                <a:spcPts val="4800"/>
              </a:lnSpc>
              <a:buFont typeface="Arial"/>
              <a:buChar char="•"/>
            </a:pPr>
            <a:r>
              <a:rPr lang="en-US" sz="2400" spc="48" dirty="0" smtClean="0">
                <a:solidFill>
                  <a:srgbClr val="1546BA"/>
                </a:solidFill>
                <a:latin typeface="Libre Franklin Light"/>
              </a:rPr>
              <a:t>Post e </a:t>
            </a:r>
            <a:r>
              <a:rPr lang="en-US" sz="2400" spc="48" dirty="0" err="1" smtClean="0">
                <a:solidFill>
                  <a:srgbClr val="1546BA"/>
                </a:solidFill>
                <a:latin typeface="Libre Franklin Light"/>
              </a:rPr>
              <a:t>Commenti</a:t>
            </a:r>
            <a:endParaRPr lang="en-US" sz="2400" spc="48" dirty="0" smtClean="0">
              <a:solidFill>
                <a:srgbClr val="1546BA"/>
              </a:solidFill>
              <a:latin typeface="Libre Franklin Light"/>
            </a:endParaRPr>
          </a:p>
          <a:p>
            <a:pPr marL="518160" lvl="1" indent="-259080">
              <a:lnSpc>
                <a:spcPts val="4800"/>
              </a:lnSpc>
              <a:buFont typeface="Arial"/>
              <a:buChar char="•"/>
            </a:pPr>
            <a:endParaRPr lang="en-US" sz="2400" spc="48" dirty="0" smtClean="0">
              <a:solidFill>
                <a:srgbClr val="1546BA"/>
              </a:solidFill>
              <a:latin typeface="Libre Franklin Light"/>
            </a:endParaRPr>
          </a:p>
        </p:txBody>
      </p:sp>
      <p:sp>
        <p:nvSpPr>
          <p:cNvPr id="7" name="TextBox 7"/>
          <p:cNvSpPr txBox="1"/>
          <p:nvPr/>
        </p:nvSpPr>
        <p:spPr>
          <a:xfrm>
            <a:off x="2133600" y="2416321"/>
            <a:ext cx="5924418" cy="491490"/>
          </a:xfrm>
          <a:prstGeom prst="rect">
            <a:avLst/>
          </a:prstGeom>
        </p:spPr>
        <p:txBody>
          <a:bodyPr lIns="0" tIns="0" rIns="0" bIns="0" rtlCol="0" anchor="t">
            <a:spAutoFit/>
          </a:bodyPr>
          <a:lstStyle/>
          <a:p>
            <a:pPr>
              <a:lnSpc>
                <a:spcPts val="3600"/>
              </a:lnSpc>
            </a:pPr>
            <a:r>
              <a:rPr lang="en-US" sz="3600" dirty="0" err="1">
                <a:solidFill>
                  <a:srgbClr val="1546BA"/>
                </a:solidFill>
                <a:latin typeface="Libre Franklin Light"/>
              </a:rPr>
              <a:t>Oggi</a:t>
            </a:r>
            <a:r>
              <a:rPr lang="en-US" sz="3600" dirty="0">
                <a:solidFill>
                  <a:srgbClr val="1546BA"/>
                </a:solidFill>
                <a:latin typeface="Libre Franklin Light"/>
              </a:rPr>
              <a:t> </a:t>
            </a:r>
            <a:r>
              <a:rPr lang="en-US" sz="3600" dirty="0" err="1">
                <a:solidFill>
                  <a:srgbClr val="1546BA"/>
                </a:solidFill>
                <a:latin typeface="Libre Franklin Light"/>
              </a:rPr>
              <a:t>vedremo</a:t>
            </a:r>
            <a:r>
              <a:rPr lang="en-US" sz="3600" dirty="0">
                <a:solidFill>
                  <a:srgbClr val="1546BA"/>
                </a:solidFill>
                <a:latin typeface="Libre Franklin Light"/>
              </a:rPr>
              <a:t>...</a:t>
            </a:r>
          </a:p>
        </p:txBody>
      </p:sp>
      <p:sp>
        <p:nvSpPr>
          <p:cNvPr id="8" name="TextBox 10"/>
          <p:cNvSpPr txBox="1"/>
          <p:nvPr/>
        </p:nvSpPr>
        <p:spPr>
          <a:xfrm>
            <a:off x="8610600" y="2961504"/>
            <a:ext cx="9982200" cy="4924425"/>
          </a:xfrm>
          <a:prstGeom prst="rect">
            <a:avLst/>
          </a:prstGeom>
        </p:spPr>
        <p:txBody>
          <a:bodyPr wrap="square" lIns="0" tIns="0" rIns="0" bIns="0" rtlCol="0" anchor="t">
            <a:spAutoFit/>
          </a:bodyPr>
          <a:lstStyle/>
          <a:p>
            <a:pPr>
              <a:lnSpc>
                <a:spcPts val="4800"/>
              </a:lnSpc>
            </a:pPr>
            <a:r>
              <a:rPr lang="en-US" spc="48" dirty="0">
                <a:solidFill>
                  <a:srgbClr val="1546BA"/>
                </a:solidFill>
                <a:latin typeface="Libre Franklin Light Bold Italics"/>
              </a:rPr>
              <a:t>Repository </a:t>
            </a:r>
            <a:r>
              <a:rPr lang="en-US" spc="48" dirty="0" err="1">
                <a:solidFill>
                  <a:srgbClr val="1546BA"/>
                </a:solidFill>
                <a:latin typeface="Libre Franklin Light Bold Italics"/>
              </a:rPr>
              <a:t>Github</a:t>
            </a:r>
            <a:endParaRPr lang="en-US" spc="48" dirty="0">
              <a:solidFill>
                <a:srgbClr val="1546BA"/>
              </a:solidFill>
              <a:latin typeface="Libre Franklin Light Bold Italics"/>
            </a:endParaRPr>
          </a:p>
          <a:p>
            <a:pPr>
              <a:lnSpc>
                <a:spcPts val="4800"/>
              </a:lnSpc>
            </a:pPr>
            <a:r>
              <a:rPr lang="en-US" u="sng" spc="48" dirty="0">
                <a:solidFill>
                  <a:srgbClr val="1546BA"/>
                </a:solidFill>
                <a:latin typeface="Libre Franklin Light"/>
                <a:hlinkClick r:id="rId3"/>
              </a:rPr>
              <a:t>https://</a:t>
            </a:r>
            <a:r>
              <a:rPr lang="en-US" u="sng" spc="48" dirty="0" smtClean="0">
                <a:solidFill>
                  <a:srgbClr val="1546BA"/>
                </a:solidFill>
                <a:latin typeface="Libre Franklin Light"/>
                <a:hlinkClick r:id="rId3"/>
              </a:rPr>
              <a:t>github.com/PythonGroupBiella/MaterialeLezioni/tree/master/Flask/Lezione</a:t>
            </a:r>
            <a:r>
              <a:rPr lang="en-US" u="sng" spc="48" dirty="0" smtClean="0">
                <a:solidFill>
                  <a:srgbClr val="1546BA"/>
                </a:solidFill>
                <a:latin typeface="Libre Franklin Light"/>
              </a:rPr>
              <a:t>8</a:t>
            </a:r>
          </a:p>
          <a:p>
            <a:pPr>
              <a:lnSpc>
                <a:spcPts val="4800"/>
              </a:lnSpc>
            </a:pPr>
            <a:r>
              <a:rPr lang="en-US" i="1" spc="48" dirty="0" err="1" smtClean="0">
                <a:solidFill>
                  <a:srgbClr val="1546BA"/>
                </a:solidFill>
                <a:latin typeface="Libre Franklin Light Bold"/>
              </a:rPr>
              <a:t>Nuove</a:t>
            </a:r>
            <a:r>
              <a:rPr lang="en-US" i="1" spc="48" dirty="0" smtClean="0">
                <a:solidFill>
                  <a:srgbClr val="1546BA"/>
                </a:solidFill>
                <a:latin typeface="Libre Franklin Light Bold"/>
              </a:rPr>
              <a:t> </a:t>
            </a:r>
            <a:r>
              <a:rPr lang="en-US" i="1" spc="48" dirty="0" err="1">
                <a:solidFill>
                  <a:srgbClr val="1546BA"/>
                </a:solidFill>
                <a:latin typeface="Libre Franklin Light Bold"/>
              </a:rPr>
              <a:t>librerie</a:t>
            </a:r>
            <a:endParaRPr lang="en-US" i="1" spc="48" dirty="0">
              <a:solidFill>
                <a:srgbClr val="1546BA"/>
              </a:solidFill>
              <a:latin typeface="Libre Franklin Light Bold"/>
            </a:endParaRPr>
          </a:p>
          <a:p>
            <a:pPr>
              <a:lnSpc>
                <a:spcPts val="4800"/>
              </a:lnSpc>
            </a:pPr>
            <a:r>
              <a:rPr lang="en-US" dirty="0" smtClean="0"/>
              <a:t>• moment</a:t>
            </a:r>
          </a:p>
          <a:p>
            <a:pPr>
              <a:lnSpc>
                <a:spcPts val="4800"/>
              </a:lnSpc>
            </a:pPr>
            <a:r>
              <a:rPr lang="en-US" dirty="0" smtClean="0"/>
              <a:t>• markdown </a:t>
            </a:r>
            <a:r>
              <a:rPr lang="en-US" dirty="0"/>
              <a:t>/ bleach</a:t>
            </a:r>
            <a:endParaRPr lang="en-US" dirty="0" smtClean="0"/>
          </a:p>
          <a:p>
            <a:pPr>
              <a:lnSpc>
                <a:spcPts val="4800"/>
              </a:lnSpc>
            </a:pPr>
            <a:r>
              <a:rPr lang="en-US" dirty="0" smtClean="0"/>
              <a:t>• </a:t>
            </a:r>
            <a:r>
              <a:rPr lang="en-US" dirty="0" err="1" smtClean="0"/>
              <a:t>pagedown</a:t>
            </a:r>
            <a:r>
              <a:rPr lang="en-US" dirty="0" smtClean="0"/>
              <a:t> e flask-</a:t>
            </a:r>
            <a:r>
              <a:rPr lang="en-US" dirty="0" err="1" smtClean="0"/>
              <a:t>pagedown</a:t>
            </a:r>
            <a:endParaRPr lang="en-US" dirty="0" smtClean="0"/>
          </a:p>
          <a:p>
            <a:pPr>
              <a:lnSpc>
                <a:spcPts val="4800"/>
              </a:lnSpc>
            </a:pPr>
            <a:r>
              <a:rPr lang="en-US" dirty="0"/>
              <a:t>• </a:t>
            </a:r>
            <a:r>
              <a:rPr lang="en-US" dirty="0" smtClean="0"/>
              <a:t>faker</a:t>
            </a:r>
            <a:endParaRPr lang="en-US" dirty="0"/>
          </a:p>
          <a:p>
            <a:pPr>
              <a:lnSpc>
                <a:spcPts val="4800"/>
              </a:lnSpc>
            </a:pPr>
            <a:endParaRPr lang="en-US" spc="48" dirty="0">
              <a:solidFill>
                <a:srgbClr val="1546BA"/>
              </a:solidFill>
              <a:latin typeface="Libre Franklin Light"/>
            </a:endParaRPr>
          </a:p>
        </p:txBody>
      </p:sp>
      <p:sp>
        <p:nvSpPr>
          <p:cNvPr id="9" name="TextBox 11"/>
          <p:cNvSpPr txBox="1"/>
          <p:nvPr/>
        </p:nvSpPr>
        <p:spPr>
          <a:xfrm>
            <a:off x="4197541" y="9012773"/>
            <a:ext cx="9892918" cy="820738"/>
          </a:xfrm>
          <a:prstGeom prst="rect">
            <a:avLst/>
          </a:prstGeom>
        </p:spPr>
        <p:txBody>
          <a:bodyPr lIns="0" tIns="0" rIns="0" bIns="0" rtlCol="0" anchor="t">
            <a:spAutoFit/>
          </a:bodyPr>
          <a:lstStyle/>
          <a:p>
            <a:pPr>
              <a:lnSpc>
                <a:spcPts val="6400"/>
              </a:lnSpc>
            </a:pPr>
            <a:r>
              <a:rPr lang="en-US" sz="3200" spc="64" dirty="0" smtClean="0">
                <a:solidFill>
                  <a:srgbClr val="1546BA"/>
                </a:solidFill>
                <a:latin typeface="Libre Franklin Light"/>
              </a:rPr>
              <a:t>Cap. </a:t>
            </a:r>
            <a:r>
              <a:rPr lang="en-US" sz="3200" spc="64" dirty="0" smtClean="0">
                <a:solidFill>
                  <a:srgbClr val="1546BA"/>
                </a:solidFill>
                <a:latin typeface="Libre Franklin Light"/>
              </a:rPr>
              <a:t>10 – 11 – </a:t>
            </a:r>
            <a:r>
              <a:rPr lang="en-US" sz="3200" spc="64" dirty="0" smtClean="0">
                <a:solidFill>
                  <a:srgbClr val="1546BA"/>
                </a:solidFill>
                <a:latin typeface="Libre Franklin Light"/>
              </a:rPr>
              <a:t>13</a:t>
            </a:r>
            <a:r>
              <a:rPr lang="en-US" sz="3200" spc="64" dirty="0" smtClean="0">
                <a:solidFill>
                  <a:srgbClr val="1546BA"/>
                </a:solidFill>
                <a:latin typeface="Libre Franklin Light"/>
              </a:rPr>
              <a:t> </a:t>
            </a:r>
            <a:r>
              <a:rPr lang="en-US" sz="3200" spc="64" dirty="0" err="1" smtClean="0">
                <a:solidFill>
                  <a:srgbClr val="1546BA"/>
                </a:solidFill>
                <a:latin typeface="Libre Franklin Light"/>
              </a:rPr>
              <a:t>Libro</a:t>
            </a:r>
            <a:r>
              <a:rPr lang="en-US" sz="3200" spc="64" dirty="0" smtClean="0">
                <a:solidFill>
                  <a:srgbClr val="1546BA"/>
                </a:solidFill>
                <a:latin typeface="Libre Franklin Light"/>
              </a:rPr>
              <a:t> “Flask Web Development”</a:t>
            </a:r>
            <a:endParaRPr lang="en-US" sz="3200" spc="64" dirty="0">
              <a:solidFill>
                <a:srgbClr val="1546BA"/>
              </a:solidFill>
              <a:latin typeface="Libre Franklin Light"/>
            </a:endParaRPr>
          </a:p>
        </p:txBody>
      </p:sp>
      <p:sp>
        <p:nvSpPr>
          <p:cNvPr id="10" name="Rettangolo 9"/>
          <p:cNvSpPr/>
          <p:nvPr/>
        </p:nvSpPr>
        <p:spPr>
          <a:xfrm>
            <a:off x="1239467" y="8643441"/>
            <a:ext cx="6385531" cy="369332"/>
          </a:xfrm>
          <a:prstGeom prst="rect">
            <a:avLst/>
          </a:prstGeom>
        </p:spPr>
        <p:txBody>
          <a:bodyPr wrap="none">
            <a:spAutoFit/>
          </a:bodyPr>
          <a:lstStyle/>
          <a:p>
            <a:r>
              <a:rPr lang="it-IT" dirty="0"/>
              <a:t>https://github.com/OmkarPathak/A-Simple-Note-Taking-Web-App</a:t>
            </a:r>
          </a:p>
        </p:txBody>
      </p:sp>
    </p:spTree>
    <p:extLst>
      <p:ext uri="{BB962C8B-B14F-4D97-AF65-F5344CB8AC3E}">
        <p14:creationId xmlns:p14="http://schemas.microsoft.com/office/powerpoint/2010/main" val="7813089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4432233" y="1166744"/>
            <a:ext cx="9423535" cy="718516"/>
          </a:xfrm>
          <a:prstGeom prst="rect">
            <a:avLst/>
          </a:prstGeom>
        </p:spPr>
        <p:txBody>
          <a:bodyPr lIns="0" tIns="0" rIns="0" bIns="0" rtlCol="0" anchor="t">
            <a:spAutoFit/>
          </a:bodyPr>
          <a:lstStyle/>
          <a:p>
            <a:pPr algn="ctr">
              <a:lnSpc>
                <a:spcPts val="5565"/>
              </a:lnSpc>
            </a:pPr>
            <a:r>
              <a:rPr lang="en-US" sz="5013" spc="80" dirty="0" smtClean="0">
                <a:solidFill>
                  <a:srgbClr val="011C5D"/>
                </a:solidFill>
                <a:latin typeface="Montserrat Classic Bold"/>
              </a:rPr>
              <a:t>moment</a:t>
            </a:r>
            <a:endParaRPr lang="en-US" sz="5013" spc="80" dirty="0">
              <a:solidFill>
                <a:srgbClr val="011C5D"/>
              </a:solidFill>
              <a:latin typeface="Montserrat Classic Bold"/>
            </a:endParaRPr>
          </a:p>
        </p:txBody>
      </p:sp>
      <p:sp>
        <p:nvSpPr>
          <p:cNvPr id="6" name="TextBox 6"/>
          <p:cNvSpPr txBox="1"/>
          <p:nvPr/>
        </p:nvSpPr>
        <p:spPr>
          <a:xfrm>
            <a:off x="1301426" y="3924300"/>
            <a:ext cx="8056673" cy="4924425"/>
          </a:xfrm>
          <a:prstGeom prst="rect">
            <a:avLst/>
          </a:prstGeom>
        </p:spPr>
        <p:txBody>
          <a:bodyPr wrap="square" lIns="0" tIns="0" rIns="0" bIns="0" rtlCol="0" anchor="t">
            <a:spAutoFit/>
          </a:bodyPr>
          <a:lstStyle/>
          <a:p>
            <a:pPr marL="518160" lvl="1" indent="-259080">
              <a:lnSpc>
                <a:spcPts val="4800"/>
              </a:lnSpc>
              <a:buFont typeface="Arial"/>
              <a:buChar char="•"/>
            </a:pPr>
            <a:r>
              <a:rPr lang="en-US" sz="2400" spc="48" dirty="0" err="1" smtClean="0">
                <a:solidFill>
                  <a:srgbClr val="1546BA"/>
                </a:solidFill>
                <a:latin typeface="Libre Franklin Light"/>
              </a:rPr>
              <a:t>Codice</a:t>
            </a:r>
            <a:r>
              <a:rPr lang="en-US" sz="2400" spc="48" dirty="0" smtClean="0">
                <a:solidFill>
                  <a:srgbClr val="1546BA"/>
                </a:solidFill>
                <a:latin typeface="Libre Franklin Light"/>
              </a:rPr>
              <a:t> da </a:t>
            </a:r>
            <a:r>
              <a:rPr lang="en-US" sz="2400" spc="48" dirty="0" err="1" smtClean="0">
                <a:solidFill>
                  <a:srgbClr val="1546BA"/>
                </a:solidFill>
                <a:latin typeface="Libre Franklin Light"/>
              </a:rPr>
              <a:t>includere</a:t>
            </a:r>
            <a:endParaRPr lang="en-US" sz="2400" spc="48" dirty="0" smtClean="0">
              <a:solidFill>
                <a:srgbClr val="1546BA"/>
              </a:solidFill>
              <a:latin typeface="Libre Franklin Light"/>
            </a:endParaRPr>
          </a:p>
          <a:p>
            <a:pPr marL="518160" lvl="1" indent="-259080">
              <a:lnSpc>
                <a:spcPts val="4800"/>
              </a:lnSpc>
              <a:buFont typeface="Arial"/>
              <a:buChar char="•"/>
            </a:pPr>
            <a:endParaRPr lang="en-US" sz="2400" spc="48" dirty="0" smtClean="0">
              <a:solidFill>
                <a:srgbClr val="1546BA"/>
              </a:solidFill>
              <a:latin typeface="Libre Franklin Light"/>
            </a:endParaRPr>
          </a:p>
          <a:p>
            <a:pPr marL="518160" lvl="1" indent="-259080">
              <a:lnSpc>
                <a:spcPts val="4800"/>
              </a:lnSpc>
              <a:buFont typeface="Arial"/>
              <a:buChar char="•"/>
            </a:pPr>
            <a:r>
              <a:rPr lang="en-US" sz="2400" spc="48" dirty="0" err="1" smtClean="0">
                <a:solidFill>
                  <a:srgbClr val="1546BA"/>
                </a:solidFill>
                <a:latin typeface="Libre Franklin Light"/>
              </a:rPr>
              <a:t>Esempio</a:t>
            </a:r>
            <a:r>
              <a:rPr lang="en-US" sz="2400" spc="48" dirty="0" smtClean="0">
                <a:solidFill>
                  <a:srgbClr val="1546BA"/>
                </a:solidFill>
                <a:latin typeface="Libre Franklin Light"/>
              </a:rPr>
              <a:t> di </a:t>
            </a:r>
            <a:r>
              <a:rPr lang="en-US" sz="2400" spc="48" dirty="0" err="1" smtClean="0">
                <a:solidFill>
                  <a:srgbClr val="1546BA"/>
                </a:solidFill>
                <a:latin typeface="Libre Franklin Light"/>
              </a:rPr>
              <a:t>utilizzo</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utenti</a:t>
            </a:r>
            <a:r>
              <a:rPr lang="en-US" sz="2400" spc="48" dirty="0" smtClean="0">
                <a:solidFill>
                  <a:srgbClr val="1546BA"/>
                </a:solidFill>
                <a:latin typeface="Libre Franklin Light"/>
              </a:rPr>
              <a:t>/User.html</a:t>
            </a:r>
          </a:p>
          <a:p>
            <a:pPr marL="975360" lvl="2" indent="-259080">
              <a:lnSpc>
                <a:spcPts val="4800"/>
              </a:lnSpc>
              <a:buFont typeface="Arial"/>
              <a:buChar char="•"/>
            </a:pPr>
            <a:r>
              <a:rPr lang="it-IT" sz="2400" dirty="0"/>
              <a:t>moment(</a:t>
            </a:r>
            <a:r>
              <a:rPr lang="it-IT" sz="2400" dirty="0" err="1"/>
              <a:t>user.member_since</a:t>
            </a:r>
            <a:r>
              <a:rPr lang="it-IT" sz="2400" dirty="0"/>
              <a:t>).format("DD/MM/YYYY</a:t>
            </a:r>
            <a:r>
              <a:rPr lang="it-IT" sz="2400" dirty="0" smtClean="0"/>
              <a:t>")</a:t>
            </a:r>
            <a:br>
              <a:rPr lang="it-IT" sz="2400" dirty="0" smtClean="0"/>
            </a:br>
            <a:r>
              <a:rPr lang="it-IT" sz="2400" dirty="0"/>
              <a:t>moment(</a:t>
            </a:r>
            <a:r>
              <a:rPr lang="it-IT" sz="2400" dirty="0" err="1"/>
              <a:t>user.last_seen</a:t>
            </a:r>
            <a:r>
              <a:rPr lang="it-IT" sz="2400" dirty="0"/>
              <a:t>).</a:t>
            </a:r>
            <a:r>
              <a:rPr lang="it-IT" sz="2400" dirty="0" err="1"/>
              <a:t>fromNow</a:t>
            </a:r>
            <a:r>
              <a:rPr lang="it-IT" sz="2400" dirty="0" smtClean="0"/>
              <a:t>()</a:t>
            </a:r>
            <a:endParaRPr lang="en-US" sz="2400" spc="48" dirty="0">
              <a:solidFill>
                <a:srgbClr val="1546BA"/>
              </a:solidFill>
              <a:latin typeface="Libre Franklin Light"/>
            </a:endParaRPr>
          </a:p>
          <a:p>
            <a:pPr marL="518160" lvl="1" indent="-259080">
              <a:lnSpc>
                <a:spcPts val="4800"/>
              </a:lnSpc>
              <a:buFont typeface="Arial"/>
              <a:buChar char="•"/>
            </a:pPr>
            <a:r>
              <a:rPr lang="en-US" sz="2400" spc="48" dirty="0" err="1" smtClean="0">
                <a:solidFill>
                  <a:srgbClr val="1546BA"/>
                </a:solidFill>
                <a:latin typeface="Libre Franklin Light"/>
              </a:rPr>
              <a:t>Localizzazione</a:t>
            </a:r>
            <a:endParaRPr lang="en-US" sz="2400" spc="48" dirty="0">
              <a:solidFill>
                <a:srgbClr val="1546BA"/>
              </a:solidFill>
              <a:latin typeface="Libre Franklin Light"/>
            </a:endParaRPr>
          </a:p>
          <a:p>
            <a:pPr marL="518160" lvl="1" indent="-259080">
              <a:lnSpc>
                <a:spcPts val="4800"/>
              </a:lnSpc>
              <a:buFont typeface="Arial"/>
              <a:buChar char="•"/>
            </a:pPr>
            <a:endParaRPr lang="en-US" sz="2400" spc="48" dirty="0" smtClean="0">
              <a:solidFill>
                <a:srgbClr val="1546BA"/>
              </a:solidFill>
              <a:latin typeface="Libre Franklin Light"/>
            </a:endParaRPr>
          </a:p>
          <a:p>
            <a:pPr marL="259080" lvl="1">
              <a:lnSpc>
                <a:spcPts val="4800"/>
              </a:lnSpc>
            </a:pPr>
            <a:endParaRPr lang="en-US" sz="2400" spc="48" dirty="0" smtClean="0">
              <a:solidFill>
                <a:srgbClr val="1546BA"/>
              </a:solidFill>
              <a:latin typeface="Libre Franklin Light"/>
            </a:endParaRPr>
          </a:p>
        </p:txBody>
      </p:sp>
      <p:sp>
        <p:nvSpPr>
          <p:cNvPr id="7" name="TextBox 7"/>
          <p:cNvSpPr txBox="1"/>
          <p:nvPr/>
        </p:nvSpPr>
        <p:spPr>
          <a:xfrm>
            <a:off x="5410200" y="2066264"/>
            <a:ext cx="9296400" cy="461665"/>
          </a:xfrm>
          <a:prstGeom prst="rect">
            <a:avLst/>
          </a:prstGeom>
        </p:spPr>
        <p:txBody>
          <a:bodyPr wrap="square" lIns="0" tIns="0" rIns="0" bIns="0" rtlCol="0" anchor="t">
            <a:spAutoFit/>
          </a:bodyPr>
          <a:lstStyle/>
          <a:p>
            <a:pPr>
              <a:lnSpc>
                <a:spcPts val="3600"/>
              </a:lnSpc>
            </a:pPr>
            <a:r>
              <a:rPr lang="en-US" sz="3600" dirty="0" err="1" smtClean="0">
                <a:solidFill>
                  <a:srgbClr val="1546BA"/>
                </a:solidFill>
                <a:latin typeface="Libre Franklin Light"/>
              </a:rPr>
              <a:t>Visualizzazione</a:t>
            </a:r>
            <a:r>
              <a:rPr lang="en-US" sz="3600" dirty="0" smtClean="0">
                <a:solidFill>
                  <a:srgbClr val="1546BA"/>
                </a:solidFill>
                <a:latin typeface="Libre Franklin Light"/>
              </a:rPr>
              <a:t> “da </a:t>
            </a:r>
            <a:r>
              <a:rPr lang="en-US" sz="3600" dirty="0" err="1" smtClean="0">
                <a:solidFill>
                  <a:srgbClr val="1546BA"/>
                </a:solidFill>
                <a:latin typeface="Libre Franklin Light"/>
              </a:rPr>
              <a:t>quanto</a:t>
            </a:r>
            <a:r>
              <a:rPr lang="en-US" sz="3600" dirty="0" smtClean="0">
                <a:solidFill>
                  <a:srgbClr val="1546BA"/>
                </a:solidFill>
                <a:latin typeface="Libre Franklin Light"/>
              </a:rPr>
              <a:t> tempo”</a:t>
            </a:r>
            <a:endParaRPr lang="en-US" sz="3600" dirty="0">
              <a:solidFill>
                <a:srgbClr val="1546BA"/>
              </a:solidFill>
              <a:latin typeface="Libre Franklin Light"/>
            </a:endParaRPr>
          </a:p>
        </p:txBody>
      </p:sp>
      <p:sp>
        <p:nvSpPr>
          <p:cNvPr id="9" name="TextBox 11"/>
          <p:cNvSpPr txBox="1"/>
          <p:nvPr/>
        </p:nvSpPr>
        <p:spPr>
          <a:xfrm>
            <a:off x="4197541" y="9012773"/>
            <a:ext cx="9892918" cy="820738"/>
          </a:xfrm>
          <a:prstGeom prst="rect">
            <a:avLst/>
          </a:prstGeom>
        </p:spPr>
        <p:txBody>
          <a:bodyPr lIns="0" tIns="0" rIns="0" bIns="0" rtlCol="0" anchor="t">
            <a:spAutoFit/>
          </a:bodyPr>
          <a:lstStyle/>
          <a:p>
            <a:pPr>
              <a:lnSpc>
                <a:spcPts val="6400"/>
              </a:lnSpc>
            </a:pPr>
            <a:r>
              <a:rPr lang="en-US" sz="3200" spc="64" dirty="0" smtClean="0">
                <a:solidFill>
                  <a:srgbClr val="1546BA"/>
                </a:solidFill>
                <a:latin typeface="Libre Franklin Light"/>
              </a:rPr>
              <a:t>Cap. 3 </a:t>
            </a:r>
            <a:r>
              <a:rPr lang="en-US" sz="3200" spc="64" dirty="0" err="1" smtClean="0">
                <a:solidFill>
                  <a:srgbClr val="1546BA"/>
                </a:solidFill>
                <a:latin typeface="Libre Franklin Light"/>
              </a:rPr>
              <a:t>pag</a:t>
            </a:r>
            <a:r>
              <a:rPr lang="en-US" sz="3200" spc="64" dirty="0" smtClean="0">
                <a:solidFill>
                  <a:srgbClr val="1546BA"/>
                </a:solidFill>
                <a:latin typeface="Libre Franklin Light"/>
              </a:rPr>
              <a:t>. 38 e Cap. 10 </a:t>
            </a:r>
            <a:r>
              <a:rPr lang="en-US" sz="3200" spc="64" dirty="0" err="1" smtClean="0">
                <a:solidFill>
                  <a:srgbClr val="1546BA"/>
                </a:solidFill>
                <a:latin typeface="Libre Franklin Light"/>
              </a:rPr>
              <a:t>pag</a:t>
            </a:r>
            <a:r>
              <a:rPr lang="en-US" sz="3200" spc="64" dirty="0" smtClean="0">
                <a:solidFill>
                  <a:srgbClr val="1546BA"/>
                </a:solidFill>
                <a:latin typeface="Libre Franklin Light"/>
              </a:rPr>
              <a:t>. 140</a:t>
            </a:r>
            <a:endParaRPr lang="en-US" sz="3200" spc="64" dirty="0">
              <a:solidFill>
                <a:srgbClr val="1546BA"/>
              </a:solidFill>
              <a:latin typeface="Libre Franklin Light"/>
            </a:endParaRPr>
          </a:p>
        </p:txBody>
      </p:sp>
      <p:pic>
        <p:nvPicPr>
          <p:cNvPr id="11" name="Immagine 10"/>
          <p:cNvPicPr>
            <a:picLocks noChangeAspect="1"/>
          </p:cNvPicPr>
          <p:nvPr/>
        </p:nvPicPr>
        <p:blipFill>
          <a:blip r:embed="rId3"/>
          <a:stretch>
            <a:fillRect/>
          </a:stretch>
        </p:blipFill>
        <p:spPr>
          <a:xfrm>
            <a:off x="10466734" y="2618585"/>
            <a:ext cx="6425327" cy="1734839"/>
          </a:xfrm>
          <a:prstGeom prst="rect">
            <a:avLst/>
          </a:prstGeom>
        </p:spPr>
      </p:pic>
      <p:pic>
        <p:nvPicPr>
          <p:cNvPr id="12" name="Immagine 11"/>
          <p:cNvPicPr>
            <a:picLocks noChangeAspect="1"/>
          </p:cNvPicPr>
          <p:nvPr/>
        </p:nvPicPr>
        <p:blipFill>
          <a:blip r:embed="rId4"/>
          <a:stretch>
            <a:fillRect/>
          </a:stretch>
        </p:blipFill>
        <p:spPr>
          <a:xfrm>
            <a:off x="4401753" y="7048500"/>
            <a:ext cx="3528732" cy="1609338"/>
          </a:xfrm>
          <a:prstGeom prst="rect">
            <a:avLst/>
          </a:prstGeom>
        </p:spPr>
      </p:pic>
      <p:pic>
        <p:nvPicPr>
          <p:cNvPr id="13" name="Immagine 12"/>
          <p:cNvPicPr>
            <a:picLocks noChangeAspect="1"/>
          </p:cNvPicPr>
          <p:nvPr/>
        </p:nvPicPr>
        <p:blipFill>
          <a:blip r:embed="rId5"/>
          <a:stretch>
            <a:fillRect/>
          </a:stretch>
        </p:blipFill>
        <p:spPr>
          <a:xfrm>
            <a:off x="10609871" y="4596276"/>
            <a:ext cx="5315929" cy="4834486"/>
          </a:xfrm>
          <a:prstGeom prst="rect">
            <a:avLst/>
          </a:prstGeom>
        </p:spPr>
      </p:pic>
    </p:spTree>
    <p:extLst>
      <p:ext uri="{BB962C8B-B14F-4D97-AF65-F5344CB8AC3E}">
        <p14:creationId xmlns:p14="http://schemas.microsoft.com/office/powerpoint/2010/main" val="38049619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4432232" y="1067614"/>
            <a:ext cx="9423535" cy="718516"/>
          </a:xfrm>
          <a:prstGeom prst="rect">
            <a:avLst/>
          </a:prstGeom>
        </p:spPr>
        <p:txBody>
          <a:bodyPr lIns="0" tIns="0" rIns="0" bIns="0" rtlCol="0" anchor="t">
            <a:spAutoFit/>
          </a:bodyPr>
          <a:lstStyle/>
          <a:p>
            <a:pPr algn="ctr">
              <a:lnSpc>
                <a:spcPts val="5565"/>
              </a:lnSpc>
            </a:pPr>
            <a:r>
              <a:rPr lang="en-US" sz="5013" spc="80" dirty="0" smtClean="0">
                <a:solidFill>
                  <a:srgbClr val="011C5D"/>
                </a:solidFill>
                <a:latin typeface="Montserrat Classic Bold"/>
              </a:rPr>
              <a:t>(gr)avatar</a:t>
            </a:r>
            <a:endParaRPr lang="en-US" sz="5013" spc="80" dirty="0">
              <a:solidFill>
                <a:srgbClr val="011C5D"/>
              </a:solidFill>
              <a:latin typeface="Montserrat Classic Bold"/>
            </a:endParaRPr>
          </a:p>
        </p:txBody>
      </p:sp>
      <p:sp>
        <p:nvSpPr>
          <p:cNvPr id="6" name="TextBox 6"/>
          <p:cNvSpPr txBox="1"/>
          <p:nvPr/>
        </p:nvSpPr>
        <p:spPr>
          <a:xfrm>
            <a:off x="1301426" y="2966958"/>
            <a:ext cx="14319574" cy="3693319"/>
          </a:xfrm>
          <a:prstGeom prst="rect">
            <a:avLst/>
          </a:prstGeom>
        </p:spPr>
        <p:txBody>
          <a:bodyPr wrap="square" lIns="0" tIns="0" rIns="0" bIns="0" rtlCol="0" anchor="t">
            <a:spAutoFit/>
          </a:bodyPr>
          <a:lstStyle/>
          <a:p>
            <a:pPr marL="518160" lvl="1" indent="-259080">
              <a:lnSpc>
                <a:spcPts val="4800"/>
              </a:lnSpc>
              <a:buFont typeface="Arial"/>
              <a:buChar char="•"/>
            </a:pPr>
            <a:r>
              <a:rPr lang="en-US" sz="2400" spc="48" dirty="0" err="1" smtClean="0">
                <a:solidFill>
                  <a:srgbClr val="1546BA"/>
                </a:solidFill>
                <a:latin typeface="Libre Franklin Light"/>
              </a:rPr>
              <a:t>Utilizzo</a:t>
            </a:r>
            <a:r>
              <a:rPr lang="en-US" sz="2400" spc="48" dirty="0" smtClean="0">
                <a:solidFill>
                  <a:srgbClr val="1546BA"/>
                </a:solidFill>
                <a:latin typeface="Libre Franklin Light"/>
              </a:rPr>
              <a:t> del </a:t>
            </a:r>
            <a:r>
              <a:rPr lang="en-US" sz="2400" spc="48" dirty="0" err="1" smtClean="0">
                <a:solidFill>
                  <a:srgbClr val="1546BA"/>
                </a:solidFill>
                <a:latin typeface="Libre Franklin Light"/>
              </a:rPr>
              <a:t>servizio</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offerto</a:t>
            </a:r>
            <a:r>
              <a:rPr lang="en-US" sz="2400" spc="48" dirty="0">
                <a:solidFill>
                  <a:srgbClr val="1546BA"/>
                </a:solidFill>
                <a:latin typeface="Libre Franklin Light"/>
              </a:rPr>
              <a:t> </a:t>
            </a:r>
            <a:r>
              <a:rPr lang="en-US" sz="2400" spc="48" dirty="0" smtClean="0">
                <a:solidFill>
                  <a:srgbClr val="1546BA"/>
                </a:solidFill>
                <a:latin typeface="Libre Franklin Light"/>
              </a:rPr>
              <a:t>da </a:t>
            </a:r>
            <a:r>
              <a:rPr lang="en-US" sz="2400" spc="48" dirty="0">
                <a:solidFill>
                  <a:srgbClr val="1546BA"/>
                </a:solidFill>
                <a:latin typeface="Libre Franklin Light"/>
                <a:hlinkClick r:id="rId3"/>
              </a:rPr>
              <a:t>https://en.gravatar.com</a:t>
            </a:r>
            <a:r>
              <a:rPr lang="en-US" sz="2400" spc="48" dirty="0" smtClean="0">
                <a:solidFill>
                  <a:srgbClr val="1546BA"/>
                </a:solidFill>
                <a:latin typeface="Libre Franklin Light"/>
                <a:hlinkClick r:id="rId3"/>
              </a:rPr>
              <a:t>/</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che</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espone</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l’avatar</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utente</a:t>
            </a:r>
            <a:r>
              <a:rPr lang="en-US" sz="2400" spc="48" dirty="0" smtClean="0">
                <a:solidFill>
                  <a:srgbClr val="1546BA"/>
                </a:solidFill>
                <a:latin typeface="Libre Franklin Light"/>
              </a:rPr>
              <a:t> da URL con MD5 hash </a:t>
            </a:r>
            <a:r>
              <a:rPr lang="en-US" sz="2400" spc="48" dirty="0" err="1" smtClean="0">
                <a:solidFill>
                  <a:srgbClr val="1546BA"/>
                </a:solidFill>
                <a:latin typeface="Libre Franklin Light"/>
              </a:rPr>
              <a:t>dell’email</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es</a:t>
            </a:r>
            <a:r>
              <a:rPr lang="en-US" sz="2400" spc="48" dirty="0" smtClean="0">
                <a:solidFill>
                  <a:srgbClr val="1546BA"/>
                </a:solidFill>
                <a:latin typeface="Libre Franklin Light"/>
              </a:rPr>
              <a:t>. </a:t>
            </a:r>
            <a:r>
              <a:rPr lang="it-IT" sz="2400" dirty="0"/>
              <a:t>https://</a:t>
            </a:r>
            <a:r>
              <a:rPr lang="it-IT" sz="2400" dirty="0" smtClean="0"/>
              <a:t>secure.gravatar.com/avatar/d4c74594d841139328695756648b6bd6)</a:t>
            </a:r>
            <a:endParaRPr lang="en-US" sz="2400" spc="48" dirty="0">
              <a:solidFill>
                <a:srgbClr val="1546BA"/>
              </a:solidFill>
              <a:latin typeface="Libre Franklin Light"/>
            </a:endParaRPr>
          </a:p>
          <a:p>
            <a:pPr marL="518160" lvl="1" indent="-259080">
              <a:lnSpc>
                <a:spcPts val="4800"/>
              </a:lnSpc>
              <a:buFont typeface="Arial"/>
              <a:buChar char="•"/>
            </a:pPr>
            <a:r>
              <a:rPr lang="en-US" sz="2400" spc="48" dirty="0" err="1" smtClean="0">
                <a:solidFill>
                  <a:srgbClr val="1546BA"/>
                </a:solidFill>
                <a:latin typeface="Libre Franklin Light"/>
              </a:rPr>
              <a:t>Utilizzo</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modello</a:t>
            </a:r>
            <a:r>
              <a:rPr lang="en-US" sz="2400" spc="48" dirty="0" smtClean="0">
                <a:solidFill>
                  <a:srgbClr val="1546BA"/>
                </a:solidFill>
                <a:latin typeface="Libre Franklin Light"/>
              </a:rPr>
              <a:t> Utente</a:t>
            </a:r>
          </a:p>
          <a:p>
            <a:pPr marL="259080" lvl="1">
              <a:lnSpc>
                <a:spcPts val="4800"/>
              </a:lnSpc>
            </a:pPr>
            <a:endParaRPr lang="en-US" sz="2400" spc="48" dirty="0">
              <a:solidFill>
                <a:srgbClr val="1546BA"/>
              </a:solidFill>
              <a:latin typeface="Libre Franklin Light"/>
            </a:endParaRPr>
          </a:p>
          <a:p>
            <a:pPr marL="518160" lvl="1" indent="-259080">
              <a:lnSpc>
                <a:spcPts val="4800"/>
              </a:lnSpc>
              <a:buFont typeface="Arial"/>
              <a:buChar char="•"/>
            </a:pPr>
            <a:endParaRPr lang="en-US" sz="2400" spc="48" dirty="0" smtClean="0">
              <a:solidFill>
                <a:srgbClr val="1546BA"/>
              </a:solidFill>
              <a:latin typeface="Libre Franklin Light"/>
            </a:endParaRPr>
          </a:p>
          <a:p>
            <a:pPr marL="259080" lvl="1">
              <a:lnSpc>
                <a:spcPts val="4800"/>
              </a:lnSpc>
            </a:pPr>
            <a:endParaRPr lang="en-US" sz="2400" spc="48" dirty="0" smtClean="0">
              <a:solidFill>
                <a:srgbClr val="1546BA"/>
              </a:solidFill>
              <a:latin typeface="Libre Franklin Light"/>
            </a:endParaRPr>
          </a:p>
        </p:txBody>
      </p:sp>
      <p:sp>
        <p:nvSpPr>
          <p:cNvPr id="7" name="TextBox 7"/>
          <p:cNvSpPr txBox="1"/>
          <p:nvPr/>
        </p:nvSpPr>
        <p:spPr>
          <a:xfrm>
            <a:off x="6858000" y="1993592"/>
            <a:ext cx="5257800" cy="461665"/>
          </a:xfrm>
          <a:prstGeom prst="rect">
            <a:avLst/>
          </a:prstGeom>
        </p:spPr>
        <p:txBody>
          <a:bodyPr wrap="square" lIns="0" tIns="0" rIns="0" bIns="0" rtlCol="0" anchor="t">
            <a:spAutoFit/>
          </a:bodyPr>
          <a:lstStyle/>
          <a:p>
            <a:pPr>
              <a:lnSpc>
                <a:spcPts val="3600"/>
              </a:lnSpc>
            </a:pPr>
            <a:r>
              <a:rPr lang="en-US" sz="3600" dirty="0" err="1" smtClean="0">
                <a:solidFill>
                  <a:srgbClr val="1546BA"/>
                </a:solidFill>
                <a:latin typeface="Libre Franklin Light"/>
              </a:rPr>
              <a:t>Visualizzazione</a:t>
            </a:r>
            <a:r>
              <a:rPr lang="en-US" sz="3600" dirty="0" smtClean="0">
                <a:solidFill>
                  <a:srgbClr val="1546BA"/>
                </a:solidFill>
                <a:latin typeface="Libre Franklin Light"/>
              </a:rPr>
              <a:t> avatars</a:t>
            </a:r>
            <a:endParaRPr lang="en-US" sz="3600" dirty="0">
              <a:solidFill>
                <a:srgbClr val="1546BA"/>
              </a:solidFill>
              <a:latin typeface="Libre Franklin Light"/>
            </a:endParaRPr>
          </a:p>
        </p:txBody>
      </p:sp>
      <p:sp>
        <p:nvSpPr>
          <p:cNvPr id="9" name="TextBox 11"/>
          <p:cNvSpPr txBox="1"/>
          <p:nvPr/>
        </p:nvSpPr>
        <p:spPr>
          <a:xfrm>
            <a:off x="532470" y="9264811"/>
            <a:ext cx="9892918" cy="820738"/>
          </a:xfrm>
          <a:prstGeom prst="rect">
            <a:avLst/>
          </a:prstGeom>
        </p:spPr>
        <p:txBody>
          <a:bodyPr lIns="0" tIns="0" rIns="0" bIns="0" rtlCol="0" anchor="t">
            <a:spAutoFit/>
          </a:bodyPr>
          <a:lstStyle/>
          <a:p>
            <a:pPr>
              <a:lnSpc>
                <a:spcPts val="6400"/>
              </a:lnSpc>
            </a:pPr>
            <a:r>
              <a:rPr lang="en-US" sz="3200" spc="64" dirty="0" smtClean="0">
                <a:solidFill>
                  <a:srgbClr val="1546BA"/>
                </a:solidFill>
                <a:latin typeface="Libre Franklin Light"/>
              </a:rPr>
              <a:t>Cap. 10 </a:t>
            </a:r>
            <a:r>
              <a:rPr lang="en-US" sz="3200" spc="64" dirty="0" err="1" smtClean="0">
                <a:solidFill>
                  <a:srgbClr val="1546BA"/>
                </a:solidFill>
                <a:latin typeface="Libre Franklin Light"/>
              </a:rPr>
              <a:t>pag</a:t>
            </a:r>
            <a:r>
              <a:rPr lang="en-US" sz="3200" spc="64" dirty="0" smtClean="0">
                <a:solidFill>
                  <a:srgbClr val="1546BA"/>
                </a:solidFill>
                <a:latin typeface="Libre Franklin Light"/>
              </a:rPr>
              <a:t>. 146</a:t>
            </a:r>
            <a:endParaRPr lang="en-US" sz="3200" spc="64" dirty="0">
              <a:solidFill>
                <a:srgbClr val="1546BA"/>
              </a:solidFill>
              <a:latin typeface="Libre Franklin Light"/>
            </a:endParaRPr>
          </a:p>
        </p:txBody>
      </p:sp>
      <p:pic>
        <p:nvPicPr>
          <p:cNvPr id="8" name="Immagine 7"/>
          <p:cNvPicPr>
            <a:picLocks noChangeAspect="1"/>
          </p:cNvPicPr>
          <p:nvPr/>
        </p:nvPicPr>
        <p:blipFill>
          <a:blip r:embed="rId4"/>
          <a:stretch>
            <a:fillRect/>
          </a:stretch>
        </p:blipFill>
        <p:spPr>
          <a:xfrm>
            <a:off x="273425" y="4736607"/>
            <a:ext cx="9735458" cy="3497456"/>
          </a:xfrm>
          <a:prstGeom prst="rect">
            <a:avLst/>
          </a:prstGeom>
        </p:spPr>
      </p:pic>
      <p:pic>
        <p:nvPicPr>
          <p:cNvPr id="14" name="Immagine 13"/>
          <p:cNvPicPr>
            <a:picLocks noChangeAspect="1"/>
          </p:cNvPicPr>
          <p:nvPr/>
        </p:nvPicPr>
        <p:blipFill>
          <a:blip r:embed="rId5"/>
          <a:stretch>
            <a:fillRect/>
          </a:stretch>
        </p:blipFill>
        <p:spPr>
          <a:xfrm>
            <a:off x="9486899" y="7353300"/>
            <a:ext cx="8759733" cy="2968283"/>
          </a:xfrm>
          <a:prstGeom prst="rect">
            <a:avLst/>
          </a:prstGeom>
        </p:spPr>
      </p:pic>
    </p:spTree>
    <p:extLst>
      <p:ext uri="{BB962C8B-B14F-4D97-AF65-F5344CB8AC3E}">
        <p14:creationId xmlns:p14="http://schemas.microsoft.com/office/powerpoint/2010/main" val="38222684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4432233" y="1166744"/>
            <a:ext cx="9423535" cy="718516"/>
          </a:xfrm>
          <a:prstGeom prst="rect">
            <a:avLst/>
          </a:prstGeom>
        </p:spPr>
        <p:txBody>
          <a:bodyPr lIns="0" tIns="0" rIns="0" bIns="0" rtlCol="0" anchor="t">
            <a:spAutoFit/>
          </a:bodyPr>
          <a:lstStyle/>
          <a:p>
            <a:pPr algn="ctr">
              <a:lnSpc>
                <a:spcPts val="5565"/>
              </a:lnSpc>
            </a:pPr>
            <a:r>
              <a:rPr lang="en-US" sz="5013" spc="80" dirty="0" smtClean="0">
                <a:solidFill>
                  <a:srgbClr val="011C5D"/>
                </a:solidFill>
                <a:latin typeface="Montserrat Classic Bold"/>
              </a:rPr>
              <a:t>markdown (rich text</a:t>
            </a:r>
            <a:r>
              <a:rPr lang="en-US" sz="5013" spc="80" dirty="0" smtClean="0">
                <a:solidFill>
                  <a:srgbClr val="011C5D"/>
                </a:solidFill>
                <a:latin typeface="Montserrat Classic Bold"/>
              </a:rPr>
              <a:t>)/1</a:t>
            </a:r>
            <a:endParaRPr lang="en-US" sz="5013" spc="80" dirty="0">
              <a:solidFill>
                <a:srgbClr val="011C5D"/>
              </a:solidFill>
              <a:latin typeface="Montserrat Classic Bold"/>
            </a:endParaRPr>
          </a:p>
        </p:txBody>
      </p:sp>
      <p:sp>
        <p:nvSpPr>
          <p:cNvPr id="6" name="TextBox 6"/>
          <p:cNvSpPr txBox="1"/>
          <p:nvPr/>
        </p:nvSpPr>
        <p:spPr>
          <a:xfrm>
            <a:off x="1301426" y="3924300"/>
            <a:ext cx="8056673" cy="3693319"/>
          </a:xfrm>
          <a:prstGeom prst="rect">
            <a:avLst/>
          </a:prstGeom>
        </p:spPr>
        <p:txBody>
          <a:bodyPr wrap="square" lIns="0" tIns="0" rIns="0" bIns="0" rtlCol="0" anchor="t">
            <a:spAutoFit/>
          </a:bodyPr>
          <a:lstStyle/>
          <a:p>
            <a:pPr marL="518160" lvl="1" indent="-259080">
              <a:lnSpc>
                <a:spcPts val="4800"/>
              </a:lnSpc>
              <a:buFont typeface="Arial"/>
              <a:buChar char="•"/>
            </a:pPr>
            <a:r>
              <a:rPr lang="en-US" sz="2400" spc="48" dirty="0" err="1" smtClean="0">
                <a:solidFill>
                  <a:srgbClr val="1546BA"/>
                </a:solidFill>
                <a:latin typeface="Libre Franklin Light"/>
              </a:rPr>
              <a:t>Codice</a:t>
            </a:r>
            <a:r>
              <a:rPr lang="en-US" sz="2400" spc="48" dirty="0" smtClean="0">
                <a:solidFill>
                  <a:srgbClr val="1546BA"/>
                </a:solidFill>
                <a:latin typeface="Libre Franklin Light"/>
              </a:rPr>
              <a:t> da </a:t>
            </a:r>
            <a:r>
              <a:rPr lang="en-US" sz="2400" spc="48" dirty="0" err="1" smtClean="0">
                <a:solidFill>
                  <a:srgbClr val="1546BA"/>
                </a:solidFill>
                <a:latin typeface="Libre Franklin Light"/>
              </a:rPr>
              <a:t>includere</a:t>
            </a:r>
            <a:endParaRPr lang="en-US" sz="2400" spc="48" dirty="0" smtClean="0">
              <a:solidFill>
                <a:srgbClr val="1546BA"/>
              </a:solidFill>
              <a:latin typeface="Libre Franklin Light"/>
            </a:endParaRPr>
          </a:p>
          <a:p>
            <a:pPr marL="518160" lvl="1" indent="-259080">
              <a:lnSpc>
                <a:spcPts val="4800"/>
              </a:lnSpc>
              <a:buFont typeface="Arial"/>
              <a:buChar char="•"/>
            </a:pPr>
            <a:endParaRPr lang="en-US" sz="2400" spc="48" dirty="0" smtClean="0">
              <a:solidFill>
                <a:srgbClr val="1546BA"/>
              </a:solidFill>
              <a:latin typeface="Libre Franklin Light"/>
            </a:endParaRPr>
          </a:p>
          <a:p>
            <a:pPr marL="518160" lvl="1" indent="-259080">
              <a:lnSpc>
                <a:spcPts val="4800"/>
              </a:lnSpc>
              <a:buFont typeface="Arial"/>
              <a:buChar char="•"/>
            </a:pPr>
            <a:r>
              <a:rPr lang="en-US" sz="2400" spc="48" dirty="0" err="1" smtClean="0">
                <a:solidFill>
                  <a:srgbClr val="1546BA"/>
                </a:solidFill>
                <a:latin typeface="Libre Franklin Light"/>
              </a:rPr>
              <a:t>Esempio</a:t>
            </a:r>
            <a:r>
              <a:rPr lang="en-US" sz="2400" spc="48" dirty="0" smtClean="0">
                <a:solidFill>
                  <a:srgbClr val="1546BA"/>
                </a:solidFill>
                <a:latin typeface="Libre Franklin Light"/>
              </a:rPr>
              <a:t> di </a:t>
            </a:r>
            <a:r>
              <a:rPr lang="en-US" sz="2400" spc="48" dirty="0" err="1" smtClean="0">
                <a:solidFill>
                  <a:srgbClr val="1546BA"/>
                </a:solidFill>
                <a:latin typeface="Libre Franklin Light"/>
              </a:rPr>
              <a:t>utilizzo</a:t>
            </a:r>
            <a:r>
              <a:rPr lang="en-US" sz="2400" spc="48" dirty="0" smtClean="0">
                <a:solidFill>
                  <a:srgbClr val="1546BA"/>
                </a:solidFill>
                <a:latin typeface="Libre Franklin Light"/>
              </a:rPr>
              <a:t> front-end: main/index.html</a:t>
            </a:r>
          </a:p>
          <a:p>
            <a:pPr marL="518160" lvl="1" indent="-259080">
              <a:lnSpc>
                <a:spcPts val="4800"/>
              </a:lnSpc>
              <a:buFont typeface="Arial"/>
              <a:buChar char="•"/>
            </a:pPr>
            <a:r>
              <a:rPr lang="en-US" sz="2400" spc="48" dirty="0" err="1" smtClean="0">
                <a:solidFill>
                  <a:srgbClr val="1546BA"/>
                </a:solidFill>
                <a:latin typeface="Libre Franklin Light"/>
              </a:rPr>
              <a:t>Utilizzo</a:t>
            </a:r>
            <a:r>
              <a:rPr lang="en-US" sz="2400" spc="48" dirty="0" smtClean="0">
                <a:solidFill>
                  <a:srgbClr val="1546BA"/>
                </a:solidFill>
                <a:latin typeface="Libre Franklin Light"/>
              </a:rPr>
              <a:t> back-end (bleach e markdown), </a:t>
            </a:r>
            <a:r>
              <a:rPr lang="en-US" sz="2400" spc="48" dirty="0" err="1" smtClean="0">
                <a:solidFill>
                  <a:srgbClr val="1546BA"/>
                </a:solidFill>
                <a:latin typeface="Libre Franklin Light"/>
              </a:rPr>
              <a:t>pag</a:t>
            </a:r>
            <a:r>
              <a:rPr lang="en-US" sz="2400" spc="48" dirty="0" smtClean="0">
                <a:solidFill>
                  <a:srgbClr val="1546BA"/>
                </a:solidFill>
                <a:latin typeface="Libre Franklin Light"/>
              </a:rPr>
              <a:t>. 164</a:t>
            </a:r>
            <a:endParaRPr lang="en-US" sz="2400" spc="48" dirty="0">
              <a:solidFill>
                <a:srgbClr val="1546BA"/>
              </a:solidFill>
              <a:latin typeface="Libre Franklin Light"/>
            </a:endParaRPr>
          </a:p>
          <a:p>
            <a:pPr marL="518160" lvl="1" indent="-259080">
              <a:lnSpc>
                <a:spcPts val="4800"/>
              </a:lnSpc>
              <a:buFont typeface="Arial"/>
              <a:buChar char="•"/>
            </a:pPr>
            <a:endParaRPr lang="en-US" sz="2400" spc="48" dirty="0" smtClean="0">
              <a:solidFill>
                <a:srgbClr val="1546BA"/>
              </a:solidFill>
              <a:latin typeface="Libre Franklin Light"/>
            </a:endParaRPr>
          </a:p>
          <a:p>
            <a:pPr marL="259080" lvl="1">
              <a:lnSpc>
                <a:spcPts val="4800"/>
              </a:lnSpc>
            </a:pPr>
            <a:endParaRPr lang="en-US" sz="2400" spc="48" dirty="0" smtClean="0">
              <a:solidFill>
                <a:srgbClr val="1546BA"/>
              </a:solidFill>
              <a:latin typeface="Libre Franklin Light"/>
            </a:endParaRPr>
          </a:p>
        </p:txBody>
      </p:sp>
      <p:sp>
        <p:nvSpPr>
          <p:cNvPr id="7" name="TextBox 7"/>
          <p:cNvSpPr txBox="1"/>
          <p:nvPr/>
        </p:nvSpPr>
        <p:spPr>
          <a:xfrm>
            <a:off x="2590800" y="2066264"/>
            <a:ext cx="12115800" cy="461665"/>
          </a:xfrm>
          <a:prstGeom prst="rect">
            <a:avLst/>
          </a:prstGeom>
        </p:spPr>
        <p:txBody>
          <a:bodyPr wrap="square" lIns="0" tIns="0" rIns="0" bIns="0" rtlCol="0" anchor="t">
            <a:spAutoFit/>
          </a:bodyPr>
          <a:lstStyle/>
          <a:p>
            <a:pPr>
              <a:lnSpc>
                <a:spcPts val="3600"/>
              </a:lnSpc>
            </a:pPr>
            <a:r>
              <a:rPr lang="en-US" sz="3600" dirty="0" smtClean="0">
                <a:solidFill>
                  <a:srgbClr val="1546BA"/>
                </a:solidFill>
                <a:latin typeface="Libre Franklin Light"/>
              </a:rPr>
              <a:t>Moduli: </a:t>
            </a:r>
            <a:r>
              <a:rPr lang="en-US" sz="3600" dirty="0" err="1" smtClean="0">
                <a:solidFill>
                  <a:srgbClr val="1546BA"/>
                </a:solidFill>
                <a:latin typeface="Libre Franklin Light"/>
              </a:rPr>
              <a:t>flask_pagedown</a:t>
            </a:r>
            <a:r>
              <a:rPr lang="en-US" sz="3600" dirty="0" smtClean="0">
                <a:solidFill>
                  <a:srgbClr val="1546BA"/>
                </a:solidFill>
                <a:latin typeface="Libre Franklin Light"/>
              </a:rPr>
              <a:t> / bleach e markdown</a:t>
            </a:r>
            <a:endParaRPr lang="en-US" sz="3600" dirty="0">
              <a:solidFill>
                <a:srgbClr val="1546BA"/>
              </a:solidFill>
              <a:latin typeface="Libre Franklin Light"/>
            </a:endParaRPr>
          </a:p>
        </p:txBody>
      </p:sp>
      <p:pic>
        <p:nvPicPr>
          <p:cNvPr id="8" name="Immagine 7"/>
          <p:cNvPicPr>
            <a:picLocks noChangeAspect="1"/>
          </p:cNvPicPr>
          <p:nvPr/>
        </p:nvPicPr>
        <p:blipFill>
          <a:blip r:embed="rId3"/>
          <a:stretch>
            <a:fillRect/>
          </a:stretch>
        </p:blipFill>
        <p:spPr>
          <a:xfrm>
            <a:off x="4953000" y="2875423"/>
            <a:ext cx="4791744" cy="2000529"/>
          </a:xfrm>
          <a:prstGeom prst="rect">
            <a:avLst/>
          </a:prstGeom>
        </p:spPr>
      </p:pic>
      <p:sp>
        <p:nvSpPr>
          <p:cNvPr id="13" name="TextBox 7"/>
          <p:cNvSpPr txBox="1"/>
          <p:nvPr/>
        </p:nvSpPr>
        <p:spPr>
          <a:xfrm>
            <a:off x="10744200" y="754907"/>
            <a:ext cx="9296400" cy="461665"/>
          </a:xfrm>
          <a:prstGeom prst="rect">
            <a:avLst/>
          </a:prstGeom>
        </p:spPr>
        <p:txBody>
          <a:bodyPr wrap="square" lIns="0" tIns="0" rIns="0" bIns="0" rtlCol="0" anchor="t">
            <a:spAutoFit/>
          </a:bodyPr>
          <a:lstStyle/>
          <a:p>
            <a:pPr>
              <a:lnSpc>
                <a:spcPts val="3600"/>
              </a:lnSpc>
            </a:pPr>
            <a:r>
              <a:rPr lang="en-US" sz="3600" dirty="0" smtClean="0">
                <a:solidFill>
                  <a:srgbClr val="1546BA"/>
                </a:solidFill>
                <a:latin typeface="Libre Franklin Light"/>
              </a:rPr>
              <a:t>E’ un </a:t>
            </a:r>
            <a:r>
              <a:rPr lang="en-US" sz="3600" dirty="0" err="1" smtClean="0">
                <a:solidFill>
                  <a:srgbClr val="1546BA"/>
                </a:solidFill>
                <a:latin typeface="Libre Franklin Light"/>
              </a:rPr>
              <a:t>linguaggio</a:t>
            </a:r>
            <a:r>
              <a:rPr lang="en-US" sz="3600" dirty="0" smtClean="0">
                <a:solidFill>
                  <a:srgbClr val="1546BA"/>
                </a:solidFill>
                <a:latin typeface="Libre Franklin Light"/>
              </a:rPr>
              <a:t>!</a:t>
            </a:r>
            <a:endParaRPr lang="en-US" sz="3600" dirty="0">
              <a:solidFill>
                <a:srgbClr val="1546BA"/>
              </a:solidFill>
              <a:latin typeface="Libre Franklin Light"/>
            </a:endParaRPr>
          </a:p>
        </p:txBody>
      </p:sp>
      <p:pic>
        <p:nvPicPr>
          <p:cNvPr id="10" name="Immagine 9"/>
          <p:cNvPicPr>
            <a:picLocks noChangeAspect="1"/>
          </p:cNvPicPr>
          <p:nvPr/>
        </p:nvPicPr>
        <p:blipFill>
          <a:blip r:embed="rId4"/>
          <a:stretch>
            <a:fillRect/>
          </a:stretch>
        </p:blipFill>
        <p:spPr>
          <a:xfrm>
            <a:off x="8763000" y="3436237"/>
            <a:ext cx="8025824" cy="1520929"/>
          </a:xfrm>
          <a:prstGeom prst="rect">
            <a:avLst/>
          </a:prstGeom>
        </p:spPr>
      </p:pic>
      <p:sp>
        <p:nvSpPr>
          <p:cNvPr id="15" name="TextBox 11"/>
          <p:cNvSpPr txBox="1"/>
          <p:nvPr/>
        </p:nvSpPr>
        <p:spPr>
          <a:xfrm>
            <a:off x="533400" y="9013990"/>
            <a:ext cx="9892918" cy="715517"/>
          </a:xfrm>
          <a:prstGeom prst="rect">
            <a:avLst/>
          </a:prstGeom>
        </p:spPr>
        <p:txBody>
          <a:bodyPr lIns="0" tIns="0" rIns="0" bIns="0" rtlCol="0" anchor="t">
            <a:spAutoFit/>
          </a:bodyPr>
          <a:lstStyle/>
          <a:p>
            <a:pPr>
              <a:lnSpc>
                <a:spcPts val="6400"/>
              </a:lnSpc>
            </a:pPr>
            <a:r>
              <a:rPr lang="en-US" sz="3200" spc="64" dirty="0" smtClean="0">
                <a:solidFill>
                  <a:srgbClr val="1546BA"/>
                </a:solidFill>
                <a:latin typeface="Libre Franklin Light"/>
              </a:rPr>
              <a:t>Cap. </a:t>
            </a:r>
            <a:r>
              <a:rPr lang="en-US" sz="3200" spc="64" dirty="0" smtClean="0">
                <a:solidFill>
                  <a:srgbClr val="1546BA"/>
                </a:solidFill>
                <a:latin typeface="Libre Franklin Light"/>
              </a:rPr>
              <a:t>11 </a:t>
            </a:r>
            <a:r>
              <a:rPr lang="en-US" sz="3200" spc="64" dirty="0" err="1" smtClean="0">
                <a:solidFill>
                  <a:srgbClr val="1546BA"/>
                </a:solidFill>
                <a:latin typeface="Libre Franklin Light"/>
              </a:rPr>
              <a:t>pag</a:t>
            </a:r>
            <a:r>
              <a:rPr lang="en-US" sz="3200" spc="64" dirty="0" smtClean="0">
                <a:solidFill>
                  <a:srgbClr val="1546BA"/>
                </a:solidFill>
                <a:latin typeface="Libre Franklin Light"/>
              </a:rPr>
              <a:t>. 162</a:t>
            </a:r>
            <a:endParaRPr lang="en-US" sz="3200" spc="64" dirty="0">
              <a:solidFill>
                <a:srgbClr val="1546BA"/>
              </a:solidFill>
              <a:latin typeface="Libre Franklin Light"/>
            </a:endParaRPr>
          </a:p>
        </p:txBody>
      </p:sp>
      <p:pic>
        <p:nvPicPr>
          <p:cNvPr id="9" name="Immagine 8"/>
          <p:cNvPicPr>
            <a:picLocks noChangeAspect="1"/>
          </p:cNvPicPr>
          <p:nvPr/>
        </p:nvPicPr>
        <p:blipFill>
          <a:blip r:embed="rId5"/>
          <a:stretch>
            <a:fillRect/>
          </a:stretch>
        </p:blipFill>
        <p:spPr>
          <a:xfrm>
            <a:off x="6437246" y="6571179"/>
            <a:ext cx="11850754" cy="3391373"/>
          </a:xfrm>
          <a:prstGeom prst="rect">
            <a:avLst/>
          </a:prstGeom>
        </p:spPr>
      </p:pic>
    </p:spTree>
    <p:extLst>
      <p:ext uri="{BB962C8B-B14F-4D97-AF65-F5344CB8AC3E}">
        <p14:creationId xmlns:p14="http://schemas.microsoft.com/office/powerpoint/2010/main" val="19039694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4432233" y="1166744"/>
            <a:ext cx="9423535" cy="718516"/>
          </a:xfrm>
          <a:prstGeom prst="rect">
            <a:avLst/>
          </a:prstGeom>
        </p:spPr>
        <p:txBody>
          <a:bodyPr lIns="0" tIns="0" rIns="0" bIns="0" rtlCol="0" anchor="t">
            <a:spAutoFit/>
          </a:bodyPr>
          <a:lstStyle/>
          <a:p>
            <a:pPr algn="ctr">
              <a:lnSpc>
                <a:spcPts val="5565"/>
              </a:lnSpc>
            </a:pPr>
            <a:r>
              <a:rPr lang="en-US" sz="5013" spc="80" dirty="0" smtClean="0">
                <a:solidFill>
                  <a:srgbClr val="011C5D"/>
                </a:solidFill>
                <a:latin typeface="Montserrat Classic Bold"/>
              </a:rPr>
              <a:t>markdown (rich text</a:t>
            </a:r>
            <a:r>
              <a:rPr lang="en-US" sz="5013" spc="80" dirty="0" smtClean="0">
                <a:solidFill>
                  <a:srgbClr val="011C5D"/>
                </a:solidFill>
                <a:latin typeface="Montserrat Classic Bold"/>
              </a:rPr>
              <a:t>)/2</a:t>
            </a:r>
            <a:endParaRPr lang="en-US" sz="5013" spc="80" dirty="0">
              <a:solidFill>
                <a:srgbClr val="011C5D"/>
              </a:solidFill>
              <a:latin typeface="Montserrat Classic Bold"/>
            </a:endParaRPr>
          </a:p>
        </p:txBody>
      </p:sp>
      <p:sp>
        <p:nvSpPr>
          <p:cNvPr id="6" name="TextBox 6"/>
          <p:cNvSpPr txBox="1"/>
          <p:nvPr/>
        </p:nvSpPr>
        <p:spPr>
          <a:xfrm>
            <a:off x="1317838" y="2297097"/>
            <a:ext cx="15979562" cy="6155531"/>
          </a:xfrm>
          <a:prstGeom prst="rect">
            <a:avLst/>
          </a:prstGeom>
        </p:spPr>
        <p:txBody>
          <a:bodyPr wrap="square" lIns="0" tIns="0" rIns="0" bIns="0" rtlCol="0" anchor="t">
            <a:spAutoFit/>
          </a:bodyPr>
          <a:lstStyle/>
          <a:p>
            <a:pPr marL="518160" lvl="1" indent="-259080">
              <a:lnSpc>
                <a:spcPts val="4800"/>
              </a:lnSpc>
              <a:buFont typeface="Arial"/>
              <a:buChar char="•"/>
            </a:pPr>
            <a:r>
              <a:rPr lang="en-US" sz="2400" spc="48" dirty="0" smtClean="0">
                <a:solidFill>
                  <a:srgbClr val="1546BA"/>
                </a:solidFill>
                <a:latin typeface="Libre Franklin Light"/>
              </a:rPr>
              <a:t>FRONT-</a:t>
            </a:r>
            <a:r>
              <a:rPr lang="en-US" sz="2400" spc="48" dirty="0" smtClean="0">
                <a:solidFill>
                  <a:srgbClr val="1546BA"/>
                </a:solidFill>
                <a:latin typeface="Libre Franklin Light"/>
              </a:rPr>
              <a:t>END</a:t>
            </a:r>
          </a:p>
          <a:p>
            <a:pPr marL="975360" lvl="2" indent="-259080">
              <a:lnSpc>
                <a:spcPts val="4800"/>
              </a:lnSpc>
              <a:buFont typeface="Arial"/>
              <a:buChar char="•"/>
            </a:pPr>
            <a:r>
              <a:rPr lang="en-US" sz="2400" spc="48" dirty="0" smtClean="0">
                <a:solidFill>
                  <a:srgbClr val="1546BA"/>
                </a:solidFill>
                <a:latin typeface="Libre Franklin Light"/>
              </a:rPr>
              <a:t>Flask-</a:t>
            </a:r>
            <a:r>
              <a:rPr lang="en-US" sz="2400" spc="48" dirty="0" err="1" smtClean="0">
                <a:solidFill>
                  <a:srgbClr val="1546BA"/>
                </a:solidFill>
                <a:latin typeface="Libre Franklin Light"/>
              </a:rPr>
              <a:t>Pagedown</a:t>
            </a:r>
            <a:endParaRPr lang="en-US" sz="2400" spc="48" dirty="0" smtClean="0">
              <a:solidFill>
                <a:srgbClr val="1546BA"/>
              </a:solidFill>
              <a:latin typeface="Libre Franklin Light"/>
            </a:endParaRPr>
          </a:p>
          <a:p>
            <a:pPr marL="1432560" lvl="3" indent="-259080">
              <a:lnSpc>
                <a:spcPts val="4800"/>
              </a:lnSpc>
              <a:buFont typeface="Arial"/>
              <a:buChar char="•"/>
            </a:pPr>
            <a:r>
              <a:rPr lang="en-US" sz="2400" dirty="0" err="1"/>
              <a:t>Permette</a:t>
            </a:r>
            <a:r>
              <a:rPr lang="en-US" sz="2400" dirty="0"/>
              <a:t> di </a:t>
            </a:r>
            <a:r>
              <a:rPr lang="en-US" sz="2400" dirty="0" err="1"/>
              <a:t>usare</a:t>
            </a:r>
            <a:r>
              <a:rPr lang="en-US" sz="2400" dirty="0"/>
              <a:t> </a:t>
            </a:r>
            <a:r>
              <a:rPr lang="it-IT" sz="2400" dirty="0" err="1"/>
              <a:t>PageDownField</a:t>
            </a:r>
            <a:r>
              <a:rPr lang="it-IT" sz="2400" dirty="0"/>
              <a:t> da </a:t>
            </a:r>
            <a:r>
              <a:rPr lang="it-IT" sz="2400" dirty="0" err="1"/>
              <a:t>WTForms</a:t>
            </a:r>
            <a:endParaRPr lang="en-US" sz="2400" dirty="0"/>
          </a:p>
          <a:p>
            <a:pPr marL="1432560" lvl="3" indent="-259080">
              <a:lnSpc>
                <a:spcPts val="4800"/>
              </a:lnSpc>
              <a:buFont typeface="Arial"/>
              <a:buChar char="•"/>
            </a:pPr>
            <a:r>
              <a:rPr lang="en-US" sz="2400" dirty="0"/>
              <a:t>La preview “Markdown” è </a:t>
            </a:r>
            <a:r>
              <a:rPr lang="en-US" sz="2400" dirty="0" err="1"/>
              <a:t>implementata</a:t>
            </a:r>
            <a:r>
              <a:rPr lang="en-US" sz="2400" dirty="0"/>
              <a:t> </a:t>
            </a:r>
            <a:r>
              <a:rPr lang="en-US" sz="2400" dirty="0" err="1"/>
              <a:t>utilizzando</a:t>
            </a:r>
            <a:r>
              <a:rPr lang="en-US" sz="2400" dirty="0"/>
              <a:t> </a:t>
            </a:r>
            <a:r>
              <a:rPr lang="en-US" sz="2400" dirty="0" err="1"/>
              <a:t>il</a:t>
            </a:r>
            <a:r>
              <a:rPr lang="en-US" sz="2400" dirty="0"/>
              <a:t> modulo </a:t>
            </a:r>
            <a:r>
              <a:rPr lang="en-US" sz="2400" dirty="0" err="1"/>
              <a:t>PageDown</a:t>
            </a:r>
            <a:r>
              <a:rPr lang="en-US" sz="2400" dirty="0"/>
              <a:t> </a:t>
            </a:r>
            <a:r>
              <a:rPr lang="en-US" sz="2400" dirty="0" err="1"/>
              <a:t>che</a:t>
            </a:r>
            <a:r>
              <a:rPr lang="en-US" sz="2400" dirty="0"/>
              <a:t> </a:t>
            </a:r>
            <a:r>
              <a:rPr lang="en-US" sz="2400" dirty="0" err="1"/>
              <a:t>va</a:t>
            </a:r>
            <a:r>
              <a:rPr lang="en-US" sz="2400" dirty="0"/>
              <a:t> </a:t>
            </a:r>
            <a:r>
              <a:rPr lang="en-US" sz="2400" dirty="0" err="1"/>
              <a:t>messo</a:t>
            </a:r>
            <a:r>
              <a:rPr lang="en-US" sz="2400" dirty="0"/>
              <a:t> </a:t>
            </a:r>
            <a:r>
              <a:rPr lang="en-US" sz="2400" dirty="0" err="1"/>
              <a:t>nel</a:t>
            </a:r>
            <a:r>
              <a:rPr lang="en-US" sz="2400" dirty="0"/>
              <a:t> template</a:t>
            </a:r>
          </a:p>
          <a:p>
            <a:pPr marL="518160" lvl="1" indent="-259080">
              <a:lnSpc>
                <a:spcPts val="4800"/>
              </a:lnSpc>
              <a:buFont typeface="Arial"/>
              <a:buChar char="•"/>
            </a:pPr>
            <a:r>
              <a:rPr lang="en-US" sz="2400" spc="48" dirty="0" smtClean="0">
                <a:solidFill>
                  <a:srgbClr val="1546BA"/>
                </a:solidFill>
                <a:latin typeface="Libre Franklin Light"/>
              </a:rPr>
              <a:t>BACK-END</a:t>
            </a:r>
            <a:endParaRPr lang="en-US" sz="2400" spc="48" dirty="0" smtClean="0">
              <a:solidFill>
                <a:srgbClr val="1546BA"/>
              </a:solidFill>
              <a:latin typeface="Libre Franklin Light"/>
            </a:endParaRPr>
          </a:p>
          <a:p>
            <a:pPr marL="975360" lvl="2" indent="-259080">
              <a:lnSpc>
                <a:spcPts val="4800"/>
              </a:lnSpc>
              <a:buFont typeface="Arial"/>
              <a:buChar char="•"/>
            </a:pPr>
            <a:r>
              <a:rPr lang="en-US" sz="2400" spc="48" dirty="0" smtClean="0">
                <a:solidFill>
                  <a:srgbClr val="1546BA"/>
                </a:solidFill>
                <a:latin typeface="Libre Franklin Light"/>
              </a:rPr>
              <a:t>Per </a:t>
            </a:r>
            <a:r>
              <a:rPr lang="en-US" sz="2400" spc="48" dirty="0" err="1" smtClean="0">
                <a:solidFill>
                  <a:srgbClr val="1546BA"/>
                </a:solidFill>
                <a:latin typeface="Libre Franklin Light"/>
              </a:rPr>
              <a:t>ragioni</a:t>
            </a:r>
            <a:r>
              <a:rPr lang="en-US" sz="2400" spc="48" dirty="0" smtClean="0">
                <a:solidFill>
                  <a:srgbClr val="1546BA"/>
                </a:solidFill>
                <a:latin typeface="Libre Franklin Light"/>
              </a:rPr>
              <a:t> </a:t>
            </a:r>
            <a:r>
              <a:rPr lang="en-US" sz="2400" spc="48" dirty="0" smtClean="0">
                <a:solidFill>
                  <a:srgbClr val="1546BA"/>
                </a:solidFill>
                <a:latin typeface="Libre Franklin Light"/>
              </a:rPr>
              <a:t>di </a:t>
            </a:r>
            <a:r>
              <a:rPr lang="en-US" sz="2400" spc="48" dirty="0" err="1" smtClean="0">
                <a:solidFill>
                  <a:srgbClr val="1546BA"/>
                </a:solidFill>
                <a:latin typeface="Libre Franklin Light"/>
              </a:rPr>
              <a:t>sicurezza</a:t>
            </a:r>
            <a:r>
              <a:rPr lang="en-US" sz="2400" spc="48" dirty="0" smtClean="0">
                <a:solidFill>
                  <a:srgbClr val="1546BA"/>
                </a:solidFill>
                <a:latin typeface="Libre Franklin Light"/>
              </a:rPr>
              <a:t> s</a:t>
            </a:r>
            <a:r>
              <a:rPr lang="en-US" sz="2400" spc="48" dirty="0" smtClean="0">
                <a:solidFill>
                  <a:srgbClr val="1546BA"/>
                </a:solidFill>
                <a:latin typeface="Libre Franklin Light"/>
              </a:rPr>
              <a:t>olo </a:t>
            </a:r>
            <a:r>
              <a:rPr lang="en-US" sz="2400" spc="48" dirty="0" err="1" smtClean="0">
                <a:solidFill>
                  <a:srgbClr val="1546BA"/>
                </a:solidFill>
                <a:latin typeface="Libre Franklin Light"/>
              </a:rPr>
              <a:t>il</a:t>
            </a:r>
            <a:r>
              <a:rPr lang="en-US" sz="2400" spc="48" dirty="0" smtClean="0">
                <a:solidFill>
                  <a:srgbClr val="1546BA"/>
                </a:solidFill>
                <a:latin typeface="Libre Franklin Light"/>
              </a:rPr>
              <a:t> Markdown è </a:t>
            </a:r>
            <a:r>
              <a:rPr lang="en-US" sz="2400" spc="48" dirty="0" err="1" smtClean="0">
                <a:solidFill>
                  <a:srgbClr val="1546BA"/>
                </a:solidFill>
                <a:latin typeface="Libre Franklin Light"/>
              </a:rPr>
              <a:t>mandato</a:t>
            </a:r>
            <a:r>
              <a:rPr lang="en-US" sz="2400" spc="48" dirty="0" smtClean="0">
                <a:solidFill>
                  <a:srgbClr val="1546BA"/>
                </a:solidFill>
                <a:latin typeface="Libre Franklin Light"/>
              </a:rPr>
              <a:t> con la </a:t>
            </a:r>
            <a:r>
              <a:rPr lang="en-US" sz="2400" spc="48" dirty="0" err="1" smtClean="0">
                <a:solidFill>
                  <a:srgbClr val="1546BA"/>
                </a:solidFill>
                <a:latin typeface="Libre Franklin Light"/>
              </a:rPr>
              <a:t>richiesta</a:t>
            </a:r>
            <a:r>
              <a:rPr lang="en-US" sz="2400" spc="48" dirty="0" smtClean="0">
                <a:solidFill>
                  <a:srgbClr val="1546BA"/>
                </a:solidFill>
                <a:latin typeface="Libre Franklin Light"/>
              </a:rPr>
              <a:t> POST</a:t>
            </a:r>
          </a:p>
          <a:p>
            <a:pPr marL="1432560" lvl="3" indent="-259080">
              <a:lnSpc>
                <a:spcPts val="4800"/>
              </a:lnSpc>
              <a:buFont typeface="Arial"/>
              <a:buChar char="•"/>
            </a:pPr>
            <a:r>
              <a:rPr lang="en-US" sz="2400" dirty="0"/>
              <a:t>The HTML code for the </a:t>
            </a:r>
            <a:r>
              <a:rPr lang="en-US" sz="2400" dirty="0" smtClean="0"/>
              <a:t>rendered </a:t>
            </a:r>
            <a:r>
              <a:rPr lang="en-US" sz="2400" dirty="0"/>
              <a:t>blog post is cached in a new field added to the Post model that the template can access directly. The original Markdown source is also kept in the database in case the post needs to be edited</a:t>
            </a:r>
            <a:endParaRPr lang="en-US" sz="2400" spc="48" dirty="0">
              <a:solidFill>
                <a:srgbClr val="1546BA"/>
              </a:solidFill>
              <a:latin typeface="Libre Franklin Light"/>
            </a:endParaRPr>
          </a:p>
          <a:p>
            <a:pPr marL="518160" lvl="1" indent="-259080">
              <a:lnSpc>
                <a:spcPts val="4800"/>
              </a:lnSpc>
              <a:buFont typeface="Arial"/>
              <a:buChar char="•"/>
            </a:pPr>
            <a:endParaRPr lang="en-US" sz="2400" spc="48" dirty="0" smtClean="0">
              <a:solidFill>
                <a:srgbClr val="1546BA"/>
              </a:solidFill>
              <a:latin typeface="Libre Franklin Light"/>
            </a:endParaRPr>
          </a:p>
          <a:p>
            <a:pPr marL="259080" lvl="1">
              <a:lnSpc>
                <a:spcPts val="4800"/>
              </a:lnSpc>
            </a:pPr>
            <a:endParaRPr lang="en-US" sz="2400" spc="48" dirty="0" smtClean="0">
              <a:solidFill>
                <a:srgbClr val="1546BA"/>
              </a:solidFill>
              <a:latin typeface="Libre Franklin Light"/>
            </a:endParaRPr>
          </a:p>
        </p:txBody>
      </p:sp>
      <p:sp>
        <p:nvSpPr>
          <p:cNvPr id="15" name="TextBox 11"/>
          <p:cNvSpPr txBox="1"/>
          <p:nvPr/>
        </p:nvSpPr>
        <p:spPr>
          <a:xfrm>
            <a:off x="533400" y="9013990"/>
            <a:ext cx="9892918" cy="820738"/>
          </a:xfrm>
          <a:prstGeom prst="rect">
            <a:avLst/>
          </a:prstGeom>
        </p:spPr>
        <p:txBody>
          <a:bodyPr lIns="0" tIns="0" rIns="0" bIns="0" rtlCol="0" anchor="t">
            <a:spAutoFit/>
          </a:bodyPr>
          <a:lstStyle/>
          <a:p>
            <a:pPr>
              <a:lnSpc>
                <a:spcPts val="6400"/>
              </a:lnSpc>
            </a:pPr>
            <a:r>
              <a:rPr lang="en-US" sz="3200" spc="64" dirty="0" smtClean="0">
                <a:solidFill>
                  <a:srgbClr val="1546BA"/>
                </a:solidFill>
                <a:latin typeface="Libre Franklin Light"/>
              </a:rPr>
              <a:t>Cap. </a:t>
            </a:r>
            <a:r>
              <a:rPr lang="en-US" sz="3200" spc="64" dirty="0" smtClean="0">
                <a:solidFill>
                  <a:srgbClr val="1546BA"/>
                </a:solidFill>
                <a:latin typeface="Libre Franklin Light"/>
              </a:rPr>
              <a:t>11 </a:t>
            </a:r>
            <a:r>
              <a:rPr lang="en-US" sz="3200" spc="64" dirty="0" err="1" smtClean="0">
                <a:solidFill>
                  <a:srgbClr val="1546BA"/>
                </a:solidFill>
                <a:latin typeface="Libre Franklin Light"/>
              </a:rPr>
              <a:t>pag</a:t>
            </a:r>
            <a:r>
              <a:rPr lang="en-US" sz="3200" spc="64" dirty="0" smtClean="0">
                <a:solidFill>
                  <a:srgbClr val="1546BA"/>
                </a:solidFill>
                <a:latin typeface="Libre Franklin Light"/>
              </a:rPr>
              <a:t>. 164</a:t>
            </a:r>
            <a:endParaRPr lang="en-US" sz="3200" spc="64" dirty="0">
              <a:solidFill>
                <a:srgbClr val="1546BA"/>
              </a:solidFill>
              <a:latin typeface="Libre Franklin Light"/>
            </a:endParaRPr>
          </a:p>
        </p:txBody>
      </p:sp>
      <p:pic>
        <p:nvPicPr>
          <p:cNvPr id="16" name="Immagine 15"/>
          <p:cNvPicPr>
            <a:picLocks noChangeAspect="1"/>
          </p:cNvPicPr>
          <p:nvPr/>
        </p:nvPicPr>
        <p:blipFill>
          <a:blip r:embed="rId3"/>
          <a:stretch>
            <a:fillRect/>
          </a:stretch>
        </p:blipFill>
        <p:spPr>
          <a:xfrm>
            <a:off x="8458200" y="2569493"/>
            <a:ext cx="3330215" cy="1128512"/>
          </a:xfrm>
          <a:prstGeom prst="rect">
            <a:avLst/>
          </a:prstGeom>
        </p:spPr>
      </p:pic>
      <p:pic>
        <p:nvPicPr>
          <p:cNvPr id="11" name="Immagine 10"/>
          <p:cNvPicPr>
            <a:picLocks noChangeAspect="1"/>
          </p:cNvPicPr>
          <p:nvPr/>
        </p:nvPicPr>
        <p:blipFill>
          <a:blip r:embed="rId4"/>
          <a:stretch>
            <a:fillRect/>
          </a:stretch>
        </p:blipFill>
        <p:spPr>
          <a:xfrm>
            <a:off x="5334000" y="7225988"/>
            <a:ext cx="5593346" cy="3032290"/>
          </a:xfrm>
          <a:prstGeom prst="rect">
            <a:avLst/>
          </a:prstGeom>
        </p:spPr>
      </p:pic>
    </p:spTree>
    <p:extLst>
      <p:ext uri="{BB962C8B-B14F-4D97-AF65-F5344CB8AC3E}">
        <p14:creationId xmlns:p14="http://schemas.microsoft.com/office/powerpoint/2010/main" val="881052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27" r="427"/>
          <a:stretch>
            <a:fillRect/>
          </a:stretch>
        </p:blipFill>
        <p:spPr>
          <a:xfrm>
            <a:off x="9567210" y="0"/>
            <a:ext cx="7483531" cy="10287000"/>
          </a:xfrm>
          <a:prstGeom prst="rect">
            <a:avLst/>
          </a:prstGeom>
        </p:spPr>
      </p:pic>
      <p:grpSp>
        <p:nvGrpSpPr>
          <p:cNvPr id="3" name="Group 3"/>
          <p:cNvGrpSpPr/>
          <p:nvPr/>
        </p:nvGrpSpPr>
        <p:grpSpPr>
          <a:xfrm>
            <a:off x="2609209" y="2629093"/>
            <a:ext cx="5140897" cy="4805834"/>
            <a:chOff x="0" y="0"/>
            <a:chExt cx="6854529" cy="6407779"/>
          </a:xfrm>
        </p:grpSpPr>
        <p:sp>
          <p:nvSpPr>
            <p:cNvPr id="4" name="TextBox 4"/>
            <p:cNvSpPr txBox="1"/>
            <p:nvPr/>
          </p:nvSpPr>
          <p:spPr>
            <a:xfrm>
              <a:off x="0" y="38100"/>
              <a:ext cx="6854529" cy="2155444"/>
            </a:xfrm>
            <a:prstGeom prst="rect">
              <a:avLst/>
            </a:prstGeom>
          </p:spPr>
          <p:txBody>
            <a:bodyPr lIns="0" tIns="0" rIns="0" bIns="0" rtlCol="0" anchor="t">
              <a:spAutoFit/>
            </a:bodyPr>
            <a:lstStyle/>
            <a:p>
              <a:pPr>
                <a:lnSpc>
                  <a:spcPts val="6216"/>
                </a:lnSpc>
              </a:pPr>
              <a:r>
                <a:rPr lang="en-US" sz="5600" spc="89">
                  <a:solidFill>
                    <a:srgbClr val="011C5D"/>
                  </a:solidFill>
                  <a:latin typeface="Montserrat Classic Bold"/>
                </a:rPr>
                <a:t>Obiettivo del corso</a:t>
              </a:r>
            </a:p>
          </p:txBody>
        </p:sp>
        <p:sp>
          <p:nvSpPr>
            <p:cNvPr id="5" name="TextBox 5"/>
            <p:cNvSpPr txBox="1"/>
            <p:nvPr/>
          </p:nvSpPr>
          <p:spPr>
            <a:xfrm>
              <a:off x="0" y="4170251"/>
              <a:ext cx="6854529" cy="2237528"/>
            </a:xfrm>
            <a:prstGeom prst="rect">
              <a:avLst/>
            </a:prstGeom>
          </p:spPr>
          <p:txBody>
            <a:bodyPr lIns="0" tIns="0" rIns="0" bIns="0" rtlCol="0" anchor="t">
              <a:spAutoFit/>
            </a:bodyPr>
            <a:lstStyle/>
            <a:p>
              <a:pPr marL="367030" lvl="1" indent="-183515">
                <a:lnSpc>
                  <a:spcPts val="2720"/>
                </a:lnSpc>
                <a:buFont typeface="Arial"/>
                <a:buChar char="•"/>
              </a:pPr>
              <a:r>
                <a:rPr lang="en-US" sz="1700" spc="34">
                  <a:solidFill>
                    <a:srgbClr val="1546BA"/>
                  </a:solidFill>
                  <a:latin typeface="Libre Franklin Light"/>
                </a:rPr>
                <a:t>Concetti base di Flask per usarlo in differenti contesti</a:t>
              </a:r>
            </a:p>
            <a:p>
              <a:pPr marL="367030" lvl="1" indent="-183515">
                <a:lnSpc>
                  <a:spcPts val="2720"/>
                </a:lnSpc>
                <a:buFont typeface="Arial"/>
                <a:buChar char="•"/>
              </a:pPr>
              <a:r>
                <a:rPr lang="en-US" sz="1700" spc="34">
                  <a:solidFill>
                    <a:srgbClr val="1546BA"/>
                  </a:solidFill>
                  <a:latin typeface="Libre Franklin Light"/>
                </a:rPr>
                <a:t>Costruire piccole applicazioni web o backend</a:t>
              </a:r>
            </a:p>
            <a:p>
              <a:pPr marL="367030" lvl="1" indent="-183515" algn="l">
                <a:lnSpc>
                  <a:spcPts val="2720"/>
                </a:lnSpc>
                <a:buFont typeface="Arial"/>
                <a:buChar char="•"/>
              </a:pPr>
              <a:r>
                <a:rPr lang="en-US" sz="1700" spc="34">
                  <a:solidFill>
                    <a:srgbClr val="1546BA"/>
                  </a:solidFill>
                  <a:latin typeface="Libre Franklin Light"/>
                </a:rPr>
                <a:t>Riuscire a "mettere in produzione" il proprio codice</a:t>
              </a:r>
            </a:p>
          </p:txBody>
        </p:sp>
        <p:sp>
          <p:nvSpPr>
            <p:cNvPr id="6" name="TextBox 6"/>
            <p:cNvSpPr txBox="1"/>
            <p:nvPr/>
          </p:nvSpPr>
          <p:spPr>
            <a:xfrm>
              <a:off x="0" y="2589727"/>
              <a:ext cx="6854529" cy="1213051"/>
            </a:xfrm>
            <a:prstGeom prst="rect">
              <a:avLst/>
            </a:prstGeom>
          </p:spPr>
          <p:txBody>
            <a:bodyPr lIns="0" tIns="0" rIns="0" bIns="0" rtlCol="0" anchor="t">
              <a:spAutoFit/>
            </a:bodyPr>
            <a:lstStyle/>
            <a:p>
              <a:pPr>
                <a:lnSpc>
                  <a:spcPts val="3500"/>
                </a:lnSpc>
              </a:pPr>
              <a:r>
                <a:rPr lang="en-US" sz="3500">
                  <a:solidFill>
                    <a:srgbClr val="1546BA"/>
                  </a:solidFill>
                  <a:latin typeface="Libre Franklin Light"/>
                </a:rPr>
                <a:t>Realizzare una piccola applicazione</a:t>
              </a:r>
            </a:p>
          </p:txBody>
        </p:sp>
      </p:grpSp>
      <p:sp>
        <p:nvSpPr>
          <p:cNvPr id="7" name="TextBox 7"/>
          <p:cNvSpPr txBox="1"/>
          <p:nvPr/>
        </p:nvSpPr>
        <p:spPr>
          <a:xfrm>
            <a:off x="647700" y="9535203"/>
            <a:ext cx="658470" cy="183084"/>
          </a:xfrm>
          <a:prstGeom prst="rect">
            <a:avLst/>
          </a:prstGeom>
        </p:spPr>
        <p:txBody>
          <a:bodyPr lIns="0" tIns="0" rIns="0" bIns="0" rtlCol="0" anchor="t">
            <a:spAutoFit/>
          </a:bodyPr>
          <a:lstStyle/>
          <a:p>
            <a:pPr>
              <a:lnSpc>
                <a:spcPts val="1399"/>
              </a:lnSpc>
            </a:pPr>
            <a:r>
              <a:rPr lang="en-US" sz="1399">
                <a:solidFill>
                  <a:srgbClr val="1546BA"/>
                </a:solidFill>
                <a:latin typeface="Libre Franklin Bold"/>
              </a:rPr>
              <a:t>04</a:t>
            </a:r>
          </a:p>
        </p:txBody>
      </p:sp>
      <p:grpSp>
        <p:nvGrpSpPr>
          <p:cNvPr id="8" name="Group 8"/>
          <p:cNvGrpSpPr/>
          <p:nvPr/>
        </p:nvGrpSpPr>
        <p:grpSpPr>
          <a:xfrm>
            <a:off x="300388" y="293044"/>
            <a:ext cx="1017450" cy="3192962"/>
            <a:chOff x="0" y="0"/>
            <a:chExt cx="1356600" cy="4257283"/>
          </a:xfrm>
        </p:grpSpPr>
        <p:sp>
          <p:nvSpPr>
            <p:cNvPr id="9" name="TextBox 9"/>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10" name="Picture 10"/>
            <p:cNvPicPr>
              <a:picLocks noChangeAspect="1"/>
            </p:cNvPicPr>
            <p:nvPr/>
          </p:nvPicPr>
          <p:blipFill>
            <a:blip r:embed="rId3"/>
            <a:srcRect/>
            <a:stretch>
              <a:fillRect/>
            </a:stretch>
          </p:blipFill>
          <p:spPr>
            <a:xfrm>
              <a:off x="0" y="3228810"/>
              <a:ext cx="1356600" cy="1028472"/>
            </a:xfrm>
            <a:prstGeom prst="rect">
              <a:avLst/>
            </a:prstGeom>
          </p:spPr>
        </p:pic>
      </p:grpSp>
      <p:sp>
        <p:nvSpPr>
          <p:cNvPr id="11" name="TextBox 11"/>
          <p:cNvSpPr txBox="1"/>
          <p:nvPr/>
        </p:nvSpPr>
        <p:spPr>
          <a:xfrm>
            <a:off x="4318587" y="9191625"/>
            <a:ext cx="5248623" cy="928370"/>
          </a:xfrm>
          <a:prstGeom prst="rect">
            <a:avLst/>
          </a:prstGeom>
        </p:spPr>
        <p:txBody>
          <a:bodyPr lIns="0" tIns="0" rIns="0" bIns="0" rtlCol="0" anchor="t">
            <a:spAutoFit/>
          </a:bodyPr>
          <a:lstStyle/>
          <a:p>
            <a:pPr>
              <a:lnSpc>
                <a:spcPts val="2560"/>
              </a:lnSpc>
            </a:pPr>
            <a:r>
              <a:rPr lang="en-US" sz="1600" spc="32">
                <a:solidFill>
                  <a:srgbClr val="1546BA"/>
                </a:solidFill>
                <a:latin typeface="Libre Franklin Light"/>
              </a:rPr>
              <a:t>Altri Framework:</a:t>
            </a:r>
          </a:p>
          <a:p>
            <a:pPr>
              <a:lnSpc>
                <a:spcPts val="2560"/>
              </a:lnSpc>
            </a:pPr>
            <a:r>
              <a:rPr lang="en-US" sz="1600" spc="32">
                <a:solidFill>
                  <a:srgbClr val="1546BA"/>
                </a:solidFill>
                <a:latin typeface="Libre Franklin Light"/>
              </a:rPr>
              <a:t>Django, FastAPI, Pyramid, Bottle, ...</a:t>
            </a:r>
          </a:p>
          <a:p>
            <a:pPr algn="l">
              <a:lnSpc>
                <a:spcPts val="2560"/>
              </a:lnSpc>
            </a:pPr>
            <a:endParaRPr lang="en-US" sz="1600" spc="32">
              <a:solidFill>
                <a:srgbClr val="1546BA"/>
              </a:solidFill>
              <a:latin typeface="Libre Franklin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4432233" y="1166744"/>
            <a:ext cx="9423535" cy="718516"/>
          </a:xfrm>
          <a:prstGeom prst="rect">
            <a:avLst/>
          </a:prstGeom>
        </p:spPr>
        <p:txBody>
          <a:bodyPr lIns="0" tIns="0" rIns="0" bIns="0" rtlCol="0" anchor="t">
            <a:spAutoFit/>
          </a:bodyPr>
          <a:lstStyle/>
          <a:p>
            <a:pPr algn="ctr">
              <a:lnSpc>
                <a:spcPts val="5565"/>
              </a:lnSpc>
            </a:pPr>
            <a:r>
              <a:rPr lang="en-US" sz="5013" spc="80" dirty="0" err="1" smtClean="0">
                <a:solidFill>
                  <a:srgbClr val="011C5D"/>
                </a:solidFill>
                <a:latin typeface="Montserrat Classic Bold"/>
              </a:rPr>
              <a:t>Paginazione</a:t>
            </a:r>
            <a:r>
              <a:rPr lang="en-US" sz="5013" spc="80" dirty="0" smtClean="0">
                <a:solidFill>
                  <a:srgbClr val="011C5D"/>
                </a:solidFill>
                <a:latin typeface="Montserrat Classic Bold"/>
              </a:rPr>
              <a:t>/1</a:t>
            </a:r>
            <a:endParaRPr lang="en-US" sz="5013" spc="80" dirty="0">
              <a:solidFill>
                <a:srgbClr val="011C5D"/>
              </a:solidFill>
              <a:latin typeface="Montserrat Classic Bold"/>
            </a:endParaRPr>
          </a:p>
        </p:txBody>
      </p:sp>
      <p:sp>
        <p:nvSpPr>
          <p:cNvPr id="6" name="TextBox 6"/>
          <p:cNvSpPr txBox="1"/>
          <p:nvPr/>
        </p:nvSpPr>
        <p:spPr>
          <a:xfrm>
            <a:off x="1301426" y="3924300"/>
            <a:ext cx="8056673" cy="3693319"/>
          </a:xfrm>
          <a:prstGeom prst="rect">
            <a:avLst/>
          </a:prstGeom>
        </p:spPr>
        <p:txBody>
          <a:bodyPr wrap="square" lIns="0" tIns="0" rIns="0" bIns="0" rtlCol="0" anchor="t">
            <a:spAutoFit/>
          </a:bodyPr>
          <a:lstStyle/>
          <a:p>
            <a:pPr marL="518160" lvl="1" indent="-259080">
              <a:lnSpc>
                <a:spcPts val="4800"/>
              </a:lnSpc>
              <a:buFont typeface="Arial"/>
              <a:buChar char="•"/>
            </a:pPr>
            <a:r>
              <a:rPr lang="en-US" sz="2400" spc="48" dirty="0" smtClean="0">
                <a:solidFill>
                  <a:srgbClr val="1546BA"/>
                </a:solidFill>
                <a:latin typeface="Libre Franklin Light"/>
              </a:rPr>
              <a:t>Main/Index.html</a:t>
            </a:r>
          </a:p>
          <a:p>
            <a:pPr marL="975360" lvl="2" indent="-259080">
              <a:lnSpc>
                <a:spcPts val="4800"/>
              </a:lnSpc>
              <a:buFont typeface="Arial"/>
              <a:buChar char="•"/>
            </a:pPr>
            <a:r>
              <a:rPr lang="en-US" sz="2400" spc="48" dirty="0" err="1" smtClean="0">
                <a:solidFill>
                  <a:srgbClr val="1546BA"/>
                </a:solidFill>
                <a:latin typeface="Libre Franklin Light"/>
              </a:rPr>
              <a:t>Paginazione</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dei</a:t>
            </a:r>
            <a:r>
              <a:rPr lang="en-US" sz="2400" spc="48" dirty="0" smtClean="0">
                <a:solidFill>
                  <a:srgbClr val="1546BA"/>
                </a:solidFill>
                <a:latin typeface="Libre Franklin Light"/>
              </a:rPr>
              <a:t> post</a:t>
            </a:r>
          </a:p>
          <a:p>
            <a:pPr marL="518160" lvl="1" indent="-259080">
              <a:lnSpc>
                <a:spcPts val="4800"/>
              </a:lnSpc>
              <a:buFont typeface="Arial"/>
              <a:buChar char="•"/>
            </a:pPr>
            <a:r>
              <a:rPr lang="en-US" sz="2400" spc="48" dirty="0" smtClean="0">
                <a:solidFill>
                  <a:srgbClr val="1546BA"/>
                </a:solidFill>
                <a:latin typeface="Libre Franklin Light"/>
              </a:rPr>
              <a:t>Blog/Post.html</a:t>
            </a:r>
          </a:p>
          <a:p>
            <a:pPr marL="975360" lvl="2" indent="-259080">
              <a:lnSpc>
                <a:spcPts val="4800"/>
              </a:lnSpc>
              <a:buFont typeface="Arial"/>
              <a:buChar char="•"/>
            </a:pPr>
            <a:r>
              <a:rPr lang="en-US" sz="2400" spc="48" dirty="0" err="1" smtClean="0">
                <a:solidFill>
                  <a:srgbClr val="1546BA"/>
                </a:solidFill>
                <a:latin typeface="Libre Franklin Light"/>
              </a:rPr>
              <a:t>Paginazione</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dei</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commenti</a:t>
            </a:r>
            <a:endParaRPr lang="en-US" sz="2400" spc="48" dirty="0">
              <a:solidFill>
                <a:srgbClr val="1546BA"/>
              </a:solidFill>
              <a:latin typeface="Libre Franklin Light"/>
            </a:endParaRPr>
          </a:p>
          <a:p>
            <a:pPr marL="518160" lvl="1" indent="-259080">
              <a:lnSpc>
                <a:spcPts val="4800"/>
              </a:lnSpc>
              <a:buFont typeface="Arial"/>
              <a:buChar char="•"/>
            </a:pPr>
            <a:endParaRPr lang="en-US" sz="2400" spc="48" dirty="0" smtClean="0">
              <a:solidFill>
                <a:srgbClr val="1546BA"/>
              </a:solidFill>
              <a:latin typeface="Libre Franklin Light"/>
            </a:endParaRPr>
          </a:p>
          <a:p>
            <a:pPr marL="259080" lvl="1">
              <a:lnSpc>
                <a:spcPts val="4800"/>
              </a:lnSpc>
            </a:pPr>
            <a:endParaRPr lang="en-US" sz="2400" spc="48" dirty="0" smtClean="0">
              <a:solidFill>
                <a:srgbClr val="1546BA"/>
              </a:solidFill>
              <a:latin typeface="Libre Franklin Light"/>
            </a:endParaRPr>
          </a:p>
        </p:txBody>
      </p:sp>
      <p:sp>
        <p:nvSpPr>
          <p:cNvPr id="7" name="TextBox 7"/>
          <p:cNvSpPr txBox="1"/>
          <p:nvPr/>
        </p:nvSpPr>
        <p:spPr>
          <a:xfrm>
            <a:off x="5410200" y="2066264"/>
            <a:ext cx="9296400" cy="461665"/>
          </a:xfrm>
          <a:prstGeom prst="rect">
            <a:avLst/>
          </a:prstGeom>
        </p:spPr>
        <p:txBody>
          <a:bodyPr wrap="square" lIns="0" tIns="0" rIns="0" bIns="0" rtlCol="0" anchor="t">
            <a:spAutoFit/>
          </a:bodyPr>
          <a:lstStyle/>
          <a:p>
            <a:pPr>
              <a:lnSpc>
                <a:spcPts val="3600"/>
              </a:lnSpc>
            </a:pPr>
            <a:r>
              <a:rPr lang="en-US" sz="3600" dirty="0" smtClean="0">
                <a:solidFill>
                  <a:srgbClr val="1546BA"/>
                </a:solidFill>
                <a:latin typeface="Libre Franklin Light"/>
              </a:rPr>
              <a:t>Grazie a paginate() di </a:t>
            </a:r>
            <a:r>
              <a:rPr lang="en-US" sz="3600" dirty="0" err="1" smtClean="0">
                <a:solidFill>
                  <a:srgbClr val="1546BA"/>
                </a:solidFill>
                <a:latin typeface="Libre Franklin Light"/>
              </a:rPr>
              <a:t>SQLAlchemy</a:t>
            </a:r>
            <a:endParaRPr lang="en-US" sz="3600" dirty="0">
              <a:solidFill>
                <a:srgbClr val="1546BA"/>
              </a:solidFill>
              <a:latin typeface="Libre Franklin Light"/>
            </a:endParaRPr>
          </a:p>
        </p:txBody>
      </p:sp>
      <p:sp>
        <p:nvSpPr>
          <p:cNvPr id="9" name="TextBox 11"/>
          <p:cNvSpPr txBox="1"/>
          <p:nvPr/>
        </p:nvSpPr>
        <p:spPr>
          <a:xfrm>
            <a:off x="2667000" y="9012773"/>
            <a:ext cx="11423459" cy="820738"/>
          </a:xfrm>
          <a:prstGeom prst="rect">
            <a:avLst/>
          </a:prstGeom>
        </p:spPr>
        <p:txBody>
          <a:bodyPr wrap="square" lIns="0" tIns="0" rIns="0" bIns="0" rtlCol="0" anchor="t">
            <a:spAutoFit/>
          </a:bodyPr>
          <a:lstStyle/>
          <a:p>
            <a:pPr>
              <a:lnSpc>
                <a:spcPts val="6400"/>
              </a:lnSpc>
            </a:pPr>
            <a:r>
              <a:rPr lang="en-US" sz="3200" spc="64" dirty="0" smtClean="0">
                <a:solidFill>
                  <a:srgbClr val="1546BA"/>
                </a:solidFill>
                <a:latin typeface="Libre Franklin Light"/>
              </a:rPr>
              <a:t>Cap. 11 </a:t>
            </a:r>
            <a:r>
              <a:rPr lang="en-US" sz="3200" spc="64" dirty="0" err="1" smtClean="0">
                <a:solidFill>
                  <a:srgbClr val="1546BA"/>
                </a:solidFill>
                <a:latin typeface="Libre Franklin Light"/>
              </a:rPr>
              <a:t>Libro</a:t>
            </a:r>
            <a:r>
              <a:rPr lang="en-US" sz="3200" spc="64" dirty="0" smtClean="0">
                <a:solidFill>
                  <a:srgbClr val="1546BA"/>
                </a:solidFill>
                <a:latin typeface="Libre Franklin Light"/>
              </a:rPr>
              <a:t> “Flask Web Development”, da </a:t>
            </a:r>
            <a:r>
              <a:rPr lang="en-US" sz="3200" spc="64" dirty="0" err="1" smtClean="0">
                <a:solidFill>
                  <a:srgbClr val="1546BA"/>
                </a:solidFill>
                <a:latin typeface="Libre Franklin Light"/>
              </a:rPr>
              <a:t>pag</a:t>
            </a:r>
            <a:r>
              <a:rPr lang="en-US" sz="3200" spc="64" dirty="0" smtClean="0">
                <a:solidFill>
                  <a:srgbClr val="1546BA"/>
                </a:solidFill>
                <a:latin typeface="Libre Franklin Light"/>
              </a:rPr>
              <a:t>. 155</a:t>
            </a:r>
            <a:endParaRPr lang="en-US" sz="3200" spc="64" dirty="0">
              <a:solidFill>
                <a:srgbClr val="1546BA"/>
              </a:solidFill>
              <a:latin typeface="Libre Franklin Light"/>
            </a:endParaRPr>
          </a:p>
        </p:txBody>
      </p:sp>
      <p:sp>
        <p:nvSpPr>
          <p:cNvPr id="10" name="TextBox 6"/>
          <p:cNvSpPr txBox="1"/>
          <p:nvPr/>
        </p:nvSpPr>
        <p:spPr>
          <a:xfrm>
            <a:off x="8077200" y="3125533"/>
            <a:ext cx="8056673" cy="3693319"/>
          </a:xfrm>
          <a:prstGeom prst="rect">
            <a:avLst/>
          </a:prstGeom>
        </p:spPr>
        <p:txBody>
          <a:bodyPr wrap="square" lIns="0" tIns="0" rIns="0" bIns="0" rtlCol="0" anchor="t">
            <a:spAutoFit/>
          </a:bodyPr>
          <a:lstStyle/>
          <a:p>
            <a:pPr marL="259080" lvl="1">
              <a:lnSpc>
                <a:spcPts val="4800"/>
              </a:lnSpc>
            </a:pPr>
            <a:r>
              <a:rPr lang="en-US" sz="2400" b="1" spc="48" dirty="0" smtClean="0">
                <a:solidFill>
                  <a:srgbClr val="1546BA"/>
                </a:solidFill>
                <a:latin typeface="Libre Franklin Light"/>
              </a:rPr>
              <a:t>UTILIZZO</a:t>
            </a:r>
          </a:p>
          <a:p>
            <a:pPr marL="518160" lvl="1" indent="-259080">
              <a:lnSpc>
                <a:spcPts val="4800"/>
              </a:lnSpc>
              <a:buFont typeface="Arial"/>
              <a:buChar char="•"/>
            </a:pPr>
            <a:r>
              <a:rPr lang="en-US" sz="2400" spc="48" dirty="0" err="1" smtClean="0">
                <a:solidFill>
                  <a:srgbClr val="1546BA"/>
                </a:solidFill>
                <a:latin typeface="Libre Franklin Light"/>
              </a:rPr>
              <a:t>Definizione</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numero</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elementi</a:t>
            </a:r>
            <a:r>
              <a:rPr lang="en-US" sz="2400" spc="48" dirty="0" smtClean="0">
                <a:solidFill>
                  <a:srgbClr val="1546BA"/>
                </a:solidFill>
                <a:latin typeface="Libre Franklin Light"/>
              </a:rPr>
              <a:t> per </a:t>
            </a:r>
            <a:r>
              <a:rPr lang="en-US" sz="2400" spc="48" dirty="0" err="1" smtClean="0">
                <a:solidFill>
                  <a:srgbClr val="1546BA"/>
                </a:solidFill>
                <a:latin typeface="Libre Franklin Light"/>
              </a:rPr>
              <a:t>pagina</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config</a:t>
            </a:r>
            <a:r>
              <a:rPr lang="en-US" sz="2400" spc="48" dirty="0" smtClean="0">
                <a:solidFill>
                  <a:srgbClr val="1546BA"/>
                </a:solidFill>
                <a:latin typeface="Libre Franklin Light"/>
              </a:rPr>
              <a:t>)</a:t>
            </a:r>
          </a:p>
          <a:p>
            <a:pPr marL="518160" lvl="1" indent="-259080">
              <a:lnSpc>
                <a:spcPts val="4800"/>
              </a:lnSpc>
              <a:buFont typeface="Arial"/>
              <a:buChar char="•"/>
            </a:pPr>
            <a:r>
              <a:rPr lang="en-US" sz="2400" spc="48" dirty="0" smtClean="0">
                <a:solidFill>
                  <a:srgbClr val="1546BA"/>
                </a:solidFill>
                <a:latin typeface="Libre Franklin Light"/>
              </a:rPr>
              <a:t>.paginate()</a:t>
            </a:r>
          </a:p>
          <a:p>
            <a:pPr marL="518160" lvl="1" indent="-259080">
              <a:lnSpc>
                <a:spcPts val="4800"/>
              </a:lnSpc>
              <a:buFont typeface="Arial"/>
              <a:buChar char="•"/>
            </a:pPr>
            <a:r>
              <a:rPr lang="en-US" sz="2400" spc="48" dirty="0" err="1" smtClean="0">
                <a:solidFill>
                  <a:srgbClr val="1546BA"/>
                </a:solidFill>
                <a:latin typeface="Libre Franklin Light"/>
              </a:rPr>
              <a:t>Classe</a:t>
            </a:r>
            <a:r>
              <a:rPr lang="en-US" sz="2400" spc="48" dirty="0" smtClean="0">
                <a:solidFill>
                  <a:srgbClr val="1546BA"/>
                </a:solidFill>
                <a:latin typeface="Libre Franklin Light"/>
              </a:rPr>
              <a:t> Pagination</a:t>
            </a:r>
          </a:p>
          <a:p>
            <a:pPr marL="259080" lvl="1">
              <a:lnSpc>
                <a:spcPts val="4800"/>
              </a:lnSpc>
            </a:pPr>
            <a:endParaRPr lang="en-US" sz="2400" spc="48" dirty="0" smtClean="0">
              <a:solidFill>
                <a:srgbClr val="1546BA"/>
              </a:solidFill>
              <a:latin typeface="Libre Franklin Light"/>
            </a:endParaRPr>
          </a:p>
          <a:p>
            <a:pPr marL="259080" lvl="1">
              <a:lnSpc>
                <a:spcPts val="4800"/>
              </a:lnSpc>
            </a:pPr>
            <a:endParaRPr lang="en-US" sz="2400" spc="48" dirty="0" smtClean="0">
              <a:solidFill>
                <a:srgbClr val="1546BA"/>
              </a:solidFill>
              <a:latin typeface="Libre Franklin Light"/>
            </a:endParaRPr>
          </a:p>
        </p:txBody>
      </p:sp>
      <p:pic>
        <p:nvPicPr>
          <p:cNvPr id="8" name="Immagine 7"/>
          <p:cNvPicPr>
            <a:picLocks noChangeAspect="1"/>
          </p:cNvPicPr>
          <p:nvPr/>
        </p:nvPicPr>
        <p:blipFill>
          <a:blip r:embed="rId3"/>
          <a:stretch>
            <a:fillRect/>
          </a:stretch>
        </p:blipFill>
        <p:spPr>
          <a:xfrm>
            <a:off x="6781800" y="5453698"/>
            <a:ext cx="11060068" cy="2962688"/>
          </a:xfrm>
          <a:prstGeom prst="rect">
            <a:avLst/>
          </a:prstGeom>
        </p:spPr>
      </p:pic>
    </p:spTree>
    <p:extLst>
      <p:ext uri="{BB962C8B-B14F-4D97-AF65-F5344CB8AC3E}">
        <p14:creationId xmlns:p14="http://schemas.microsoft.com/office/powerpoint/2010/main" val="22896833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4679819" y="1085517"/>
            <a:ext cx="9423535" cy="718516"/>
          </a:xfrm>
          <a:prstGeom prst="rect">
            <a:avLst/>
          </a:prstGeom>
        </p:spPr>
        <p:txBody>
          <a:bodyPr lIns="0" tIns="0" rIns="0" bIns="0" rtlCol="0" anchor="t">
            <a:spAutoFit/>
          </a:bodyPr>
          <a:lstStyle/>
          <a:p>
            <a:pPr algn="ctr">
              <a:lnSpc>
                <a:spcPts val="5565"/>
              </a:lnSpc>
            </a:pPr>
            <a:r>
              <a:rPr lang="en-US" sz="5013" spc="80" dirty="0" err="1" smtClean="0">
                <a:solidFill>
                  <a:srgbClr val="011C5D"/>
                </a:solidFill>
                <a:latin typeface="Montserrat Classic Bold"/>
              </a:rPr>
              <a:t>Paginazione</a:t>
            </a:r>
            <a:r>
              <a:rPr lang="en-US" sz="5013" spc="80" dirty="0" smtClean="0">
                <a:solidFill>
                  <a:srgbClr val="011C5D"/>
                </a:solidFill>
                <a:latin typeface="Montserrat Classic Bold"/>
              </a:rPr>
              <a:t>/2</a:t>
            </a:r>
            <a:endParaRPr lang="en-US" sz="5013" spc="80" dirty="0">
              <a:solidFill>
                <a:srgbClr val="011C5D"/>
              </a:solidFill>
              <a:latin typeface="Montserrat Classic Bold"/>
            </a:endParaRPr>
          </a:p>
        </p:txBody>
      </p:sp>
      <p:sp>
        <p:nvSpPr>
          <p:cNvPr id="6" name="TextBox 6"/>
          <p:cNvSpPr txBox="1"/>
          <p:nvPr/>
        </p:nvSpPr>
        <p:spPr>
          <a:xfrm>
            <a:off x="1301426" y="3924300"/>
            <a:ext cx="8056673" cy="3693319"/>
          </a:xfrm>
          <a:prstGeom prst="rect">
            <a:avLst/>
          </a:prstGeom>
        </p:spPr>
        <p:txBody>
          <a:bodyPr wrap="square" lIns="0" tIns="0" rIns="0" bIns="0" rtlCol="0" anchor="t">
            <a:spAutoFit/>
          </a:bodyPr>
          <a:lstStyle/>
          <a:p>
            <a:pPr marL="518160" lvl="1" indent="-259080">
              <a:lnSpc>
                <a:spcPts val="4800"/>
              </a:lnSpc>
              <a:buFont typeface="Arial"/>
              <a:buChar char="•"/>
            </a:pPr>
            <a:r>
              <a:rPr lang="en-US" sz="2400" spc="48" dirty="0" smtClean="0">
                <a:solidFill>
                  <a:srgbClr val="1546BA"/>
                </a:solidFill>
                <a:latin typeface="Libre Franklin Light"/>
              </a:rPr>
              <a:t>Main/Index.html</a:t>
            </a:r>
          </a:p>
          <a:p>
            <a:pPr marL="975360" lvl="2" indent="-259080">
              <a:lnSpc>
                <a:spcPts val="4800"/>
              </a:lnSpc>
              <a:buFont typeface="Arial"/>
              <a:buChar char="•"/>
            </a:pPr>
            <a:r>
              <a:rPr lang="en-US" sz="2400" spc="48" dirty="0" err="1" smtClean="0">
                <a:solidFill>
                  <a:srgbClr val="1546BA"/>
                </a:solidFill>
                <a:latin typeface="Libre Franklin Light"/>
              </a:rPr>
              <a:t>Paginazione</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dei</a:t>
            </a:r>
            <a:r>
              <a:rPr lang="en-US" sz="2400" spc="48" dirty="0" smtClean="0">
                <a:solidFill>
                  <a:srgbClr val="1546BA"/>
                </a:solidFill>
                <a:latin typeface="Libre Franklin Light"/>
              </a:rPr>
              <a:t> post</a:t>
            </a:r>
          </a:p>
          <a:p>
            <a:pPr marL="518160" lvl="1" indent="-259080">
              <a:lnSpc>
                <a:spcPts val="4800"/>
              </a:lnSpc>
              <a:buFont typeface="Arial"/>
              <a:buChar char="•"/>
            </a:pPr>
            <a:r>
              <a:rPr lang="en-US" sz="2400" spc="48" dirty="0" smtClean="0">
                <a:solidFill>
                  <a:srgbClr val="1546BA"/>
                </a:solidFill>
                <a:latin typeface="Libre Franklin Light"/>
              </a:rPr>
              <a:t>Blog/Post.html</a:t>
            </a:r>
          </a:p>
          <a:p>
            <a:pPr marL="975360" lvl="2" indent="-259080">
              <a:lnSpc>
                <a:spcPts val="4800"/>
              </a:lnSpc>
              <a:buFont typeface="Arial"/>
              <a:buChar char="•"/>
            </a:pPr>
            <a:r>
              <a:rPr lang="en-US" sz="2400" spc="48" dirty="0" err="1" smtClean="0">
                <a:solidFill>
                  <a:srgbClr val="1546BA"/>
                </a:solidFill>
                <a:latin typeface="Libre Franklin Light"/>
              </a:rPr>
              <a:t>Paginazione</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dei</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commenti</a:t>
            </a:r>
            <a:endParaRPr lang="en-US" sz="2400" spc="48" dirty="0">
              <a:solidFill>
                <a:srgbClr val="1546BA"/>
              </a:solidFill>
              <a:latin typeface="Libre Franklin Light"/>
            </a:endParaRPr>
          </a:p>
          <a:p>
            <a:pPr marL="518160" lvl="1" indent="-259080">
              <a:lnSpc>
                <a:spcPts val="4800"/>
              </a:lnSpc>
              <a:buFont typeface="Arial"/>
              <a:buChar char="•"/>
            </a:pPr>
            <a:endParaRPr lang="en-US" sz="2400" spc="48" dirty="0" smtClean="0">
              <a:solidFill>
                <a:srgbClr val="1546BA"/>
              </a:solidFill>
              <a:latin typeface="Libre Franklin Light"/>
            </a:endParaRPr>
          </a:p>
          <a:p>
            <a:pPr marL="259080" lvl="1">
              <a:lnSpc>
                <a:spcPts val="4800"/>
              </a:lnSpc>
            </a:pPr>
            <a:endParaRPr lang="en-US" sz="2400" spc="48" dirty="0" smtClean="0">
              <a:solidFill>
                <a:srgbClr val="1546BA"/>
              </a:solidFill>
              <a:latin typeface="Libre Franklin Light"/>
            </a:endParaRPr>
          </a:p>
        </p:txBody>
      </p:sp>
      <p:sp>
        <p:nvSpPr>
          <p:cNvPr id="9" name="TextBox 11"/>
          <p:cNvSpPr txBox="1"/>
          <p:nvPr/>
        </p:nvSpPr>
        <p:spPr>
          <a:xfrm>
            <a:off x="2667000" y="9012773"/>
            <a:ext cx="11423459" cy="820738"/>
          </a:xfrm>
          <a:prstGeom prst="rect">
            <a:avLst/>
          </a:prstGeom>
        </p:spPr>
        <p:txBody>
          <a:bodyPr wrap="square" lIns="0" tIns="0" rIns="0" bIns="0" rtlCol="0" anchor="t">
            <a:spAutoFit/>
          </a:bodyPr>
          <a:lstStyle/>
          <a:p>
            <a:pPr>
              <a:lnSpc>
                <a:spcPts val="6400"/>
              </a:lnSpc>
            </a:pPr>
            <a:r>
              <a:rPr lang="en-US" sz="3200" spc="64" dirty="0" smtClean="0">
                <a:solidFill>
                  <a:srgbClr val="1546BA"/>
                </a:solidFill>
                <a:latin typeface="Libre Franklin Light"/>
              </a:rPr>
              <a:t>Cap. 11 </a:t>
            </a:r>
            <a:r>
              <a:rPr lang="en-US" sz="3200" spc="64" dirty="0" err="1" smtClean="0">
                <a:solidFill>
                  <a:srgbClr val="1546BA"/>
                </a:solidFill>
                <a:latin typeface="Libre Franklin Light"/>
              </a:rPr>
              <a:t>Libro</a:t>
            </a:r>
            <a:r>
              <a:rPr lang="en-US" sz="3200" spc="64" dirty="0" smtClean="0">
                <a:solidFill>
                  <a:srgbClr val="1546BA"/>
                </a:solidFill>
                <a:latin typeface="Libre Franklin Light"/>
              </a:rPr>
              <a:t> “Flask Web Development”, da </a:t>
            </a:r>
            <a:r>
              <a:rPr lang="en-US" sz="3200" spc="64" dirty="0" err="1" smtClean="0">
                <a:solidFill>
                  <a:srgbClr val="1546BA"/>
                </a:solidFill>
                <a:latin typeface="Libre Franklin Light"/>
              </a:rPr>
              <a:t>pag</a:t>
            </a:r>
            <a:r>
              <a:rPr lang="en-US" sz="3200" spc="64" dirty="0" smtClean="0">
                <a:solidFill>
                  <a:srgbClr val="1546BA"/>
                </a:solidFill>
                <a:latin typeface="Libre Franklin Light"/>
              </a:rPr>
              <a:t>. 155</a:t>
            </a:r>
            <a:endParaRPr lang="en-US" sz="3200" spc="64" dirty="0">
              <a:solidFill>
                <a:srgbClr val="1546BA"/>
              </a:solidFill>
              <a:latin typeface="Libre Franklin Light"/>
            </a:endParaRPr>
          </a:p>
        </p:txBody>
      </p:sp>
      <p:sp>
        <p:nvSpPr>
          <p:cNvPr id="10" name="TextBox 6"/>
          <p:cNvSpPr txBox="1"/>
          <p:nvPr/>
        </p:nvSpPr>
        <p:spPr>
          <a:xfrm>
            <a:off x="5638800" y="1995617"/>
            <a:ext cx="8056673" cy="1152175"/>
          </a:xfrm>
          <a:prstGeom prst="rect">
            <a:avLst/>
          </a:prstGeom>
        </p:spPr>
        <p:txBody>
          <a:bodyPr wrap="square" lIns="0" tIns="0" rIns="0" bIns="0" rtlCol="0" anchor="t">
            <a:spAutoFit/>
          </a:bodyPr>
          <a:lstStyle/>
          <a:p>
            <a:pPr marL="259080" lvl="1" algn="ctr">
              <a:lnSpc>
                <a:spcPts val="4800"/>
              </a:lnSpc>
            </a:pPr>
            <a:r>
              <a:rPr lang="en-US" sz="2400" spc="48" dirty="0" err="1" smtClean="0">
                <a:solidFill>
                  <a:srgbClr val="1546BA"/>
                </a:solidFill>
                <a:latin typeface="Libre Franklin Light"/>
              </a:rPr>
              <a:t>Classe</a:t>
            </a:r>
            <a:r>
              <a:rPr lang="en-US" sz="2400" spc="48" dirty="0" smtClean="0">
                <a:solidFill>
                  <a:srgbClr val="1546BA"/>
                </a:solidFill>
                <a:latin typeface="Libre Franklin Light"/>
              </a:rPr>
              <a:t> Pagination</a:t>
            </a:r>
          </a:p>
          <a:p>
            <a:pPr marL="259080" lvl="1" algn="ctr">
              <a:lnSpc>
                <a:spcPts val="4800"/>
              </a:lnSpc>
            </a:pPr>
            <a:endParaRPr lang="en-US" sz="2400" spc="48" dirty="0" smtClean="0">
              <a:solidFill>
                <a:srgbClr val="1546BA"/>
              </a:solidFill>
              <a:latin typeface="Libre Franklin Light"/>
            </a:endParaRPr>
          </a:p>
        </p:txBody>
      </p:sp>
      <p:pic>
        <p:nvPicPr>
          <p:cNvPr id="11" name="Immagine 10"/>
          <p:cNvPicPr>
            <a:picLocks noChangeAspect="1"/>
          </p:cNvPicPr>
          <p:nvPr/>
        </p:nvPicPr>
        <p:blipFill>
          <a:blip r:embed="rId3"/>
          <a:stretch>
            <a:fillRect/>
          </a:stretch>
        </p:blipFill>
        <p:spPr>
          <a:xfrm>
            <a:off x="1736140" y="3093880"/>
            <a:ext cx="6058746" cy="4629796"/>
          </a:xfrm>
          <a:prstGeom prst="rect">
            <a:avLst/>
          </a:prstGeom>
        </p:spPr>
      </p:pic>
      <p:pic>
        <p:nvPicPr>
          <p:cNvPr id="12" name="Immagine 11"/>
          <p:cNvPicPr>
            <a:picLocks noChangeAspect="1"/>
          </p:cNvPicPr>
          <p:nvPr/>
        </p:nvPicPr>
        <p:blipFill>
          <a:blip r:embed="rId4"/>
          <a:stretch>
            <a:fillRect/>
          </a:stretch>
        </p:blipFill>
        <p:spPr>
          <a:xfrm>
            <a:off x="8229600" y="3713373"/>
            <a:ext cx="9364382" cy="3667637"/>
          </a:xfrm>
          <a:prstGeom prst="rect">
            <a:avLst/>
          </a:prstGeom>
        </p:spPr>
      </p:pic>
    </p:spTree>
    <p:extLst>
      <p:ext uri="{BB962C8B-B14F-4D97-AF65-F5344CB8AC3E}">
        <p14:creationId xmlns:p14="http://schemas.microsoft.com/office/powerpoint/2010/main" val="37151405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4955368" y="322938"/>
            <a:ext cx="9423535" cy="718516"/>
          </a:xfrm>
          <a:prstGeom prst="rect">
            <a:avLst/>
          </a:prstGeom>
        </p:spPr>
        <p:txBody>
          <a:bodyPr lIns="0" tIns="0" rIns="0" bIns="0" rtlCol="0" anchor="t">
            <a:spAutoFit/>
          </a:bodyPr>
          <a:lstStyle/>
          <a:p>
            <a:pPr algn="ctr">
              <a:lnSpc>
                <a:spcPts val="5565"/>
              </a:lnSpc>
            </a:pPr>
            <a:r>
              <a:rPr lang="en-US" sz="5013" spc="80" dirty="0" err="1" smtClean="0">
                <a:solidFill>
                  <a:srgbClr val="011C5D"/>
                </a:solidFill>
                <a:latin typeface="Montserrat Classic Bold"/>
              </a:rPr>
              <a:t>Paginazione</a:t>
            </a:r>
            <a:r>
              <a:rPr lang="en-US" sz="5013" spc="80" dirty="0" smtClean="0">
                <a:solidFill>
                  <a:srgbClr val="011C5D"/>
                </a:solidFill>
                <a:latin typeface="Montserrat Classic Bold"/>
              </a:rPr>
              <a:t>/3</a:t>
            </a:r>
            <a:endParaRPr lang="en-US" sz="5013" spc="80" dirty="0">
              <a:solidFill>
                <a:srgbClr val="011C5D"/>
              </a:solidFill>
              <a:latin typeface="Montserrat Classic Bold"/>
            </a:endParaRPr>
          </a:p>
        </p:txBody>
      </p:sp>
      <p:sp>
        <p:nvSpPr>
          <p:cNvPr id="9" name="TextBox 11"/>
          <p:cNvSpPr txBox="1"/>
          <p:nvPr/>
        </p:nvSpPr>
        <p:spPr>
          <a:xfrm>
            <a:off x="2667000" y="9466262"/>
            <a:ext cx="11423459" cy="820738"/>
          </a:xfrm>
          <a:prstGeom prst="rect">
            <a:avLst/>
          </a:prstGeom>
        </p:spPr>
        <p:txBody>
          <a:bodyPr wrap="square" lIns="0" tIns="0" rIns="0" bIns="0" rtlCol="0" anchor="t">
            <a:spAutoFit/>
          </a:bodyPr>
          <a:lstStyle/>
          <a:p>
            <a:pPr>
              <a:lnSpc>
                <a:spcPts val="6400"/>
              </a:lnSpc>
            </a:pPr>
            <a:r>
              <a:rPr lang="en-US" sz="3200" spc="64" dirty="0" smtClean="0">
                <a:solidFill>
                  <a:srgbClr val="1546BA"/>
                </a:solidFill>
                <a:latin typeface="Libre Franklin Light"/>
              </a:rPr>
              <a:t>Cap. 11 </a:t>
            </a:r>
            <a:r>
              <a:rPr lang="en-US" sz="3200" spc="64" dirty="0" err="1" smtClean="0">
                <a:solidFill>
                  <a:srgbClr val="1546BA"/>
                </a:solidFill>
                <a:latin typeface="Libre Franklin Light"/>
              </a:rPr>
              <a:t>Libro</a:t>
            </a:r>
            <a:r>
              <a:rPr lang="en-US" sz="3200" spc="64" dirty="0" smtClean="0">
                <a:solidFill>
                  <a:srgbClr val="1546BA"/>
                </a:solidFill>
                <a:latin typeface="Libre Franklin Light"/>
              </a:rPr>
              <a:t> “Flask Web Development”, da </a:t>
            </a:r>
            <a:r>
              <a:rPr lang="en-US" sz="3200" spc="64" dirty="0" err="1" smtClean="0">
                <a:solidFill>
                  <a:srgbClr val="1546BA"/>
                </a:solidFill>
                <a:latin typeface="Libre Franklin Light"/>
              </a:rPr>
              <a:t>pag</a:t>
            </a:r>
            <a:r>
              <a:rPr lang="en-US" sz="3200" spc="64" dirty="0" smtClean="0">
                <a:solidFill>
                  <a:srgbClr val="1546BA"/>
                </a:solidFill>
                <a:latin typeface="Libre Franklin Light"/>
              </a:rPr>
              <a:t>. 159</a:t>
            </a:r>
            <a:endParaRPr lang="en-US" sz="3200" spc="64" dirty="0">
              <a:solidFill>
                <a:srgbClr val="1546BA"/>
              </a:solidFill>
              <a:latin typeface="Libre Franklin Light"/>
            </a:endParaRPr>
          </a:p>
        </p:txBody>
      </p:sp>
      <p:sp>
        <p:nvSpPr>
          <p:cNvPr id="10" name="TextBox 6"/>
          <p:cNvSpPr txBox="1"/>
          <p:nvPr/>
        </p:nvSpPr>
        <p:spPr>
          <a:xfrm>
            <a:off x="5638798" y="811319"/>
            <a:ext cx="8056673" cy="1231106"/>
          </a:xfrm>
          <a:prstGeom prst="rect">
            <a:avLst/>
          </a:prstGeom>
        </p:spPr>
        <p:txBody>
          <a:bodyPr wrap="square" lIns="0" tIns="0" rIns="0" bIns="0" rtlCol="0" anchor="t">
            <a:spAutoFit/>
          </a:bodyPr>
          <a:lstStyle/>
          <a:p>
            <a:pPr marL="259080" lvl="1" algn="ctr">
              <a:lnSpc>
                <a:spcPts val="4800"/>
              </a:lnSpc>
            </a:pPr>
            <a:r>
              <a:rPr lang="en-US" sz="2400" dirty="0"/>
              <a:t>Widget </a:t>
            </a:r>
            <a:r>
              <a:rPr lang="en-US" sz="2400" dirty="0" err="1"/>
              <a:t>riusabile</a:t>
            </a:r>
            <a:r>
              <a:rPr lang="en-US" sz="2400" dirty="0"/>
              <a:t> </a:t>
            </a:r>
            <a:r>
              <a:rPr lang="en-US" sz="2400" dirty="0"/>
              <a:t>per la </a:t>
            </a:r>
            <a:r>
              <a:rPr lang="en-US" sz="2400" dirty="0" err="1"/>
              <a:t>paginazione</a:t>
            </a:r>
            <a:r>
              <a:rPr lang="en-US" sz="2400" spc="48" dirty="0" smtClean="0">
                <a:solidFill>
                  <a:srgbClr val="1546BA"/>
                </a:solidFill>
                <a:latin typeface="Libre Franklin Light"/>
              </a:rPr>
              <a:t>: </a:t>
            </a:r>
            <a:r>
              <a:rPr lang="it-IT" sz="2400" dirty="0" smtClean="0"/>
              <a:t>_</a:t>
            </a:r>
            <a:r>
              <a:rPr lang="it-IT" sz="2400" dirty="0"/>
              <a:t>macros.html</a:t>
            </a:r>
            <a:endParaRPr lang="en-US" sz="2400" spc="48" dirty="0" smtClean="0">
              <a:solidFill>
                <a:srgbClr val="1546BA"/>
              </a:solidFill>
              <a:latin typeface="Libre Franklin Light"/>
            </a:endParaRPr>
          </a:p>
          <a:p>
            <a:pPr marL="259080" lvl="1" algn="ctr">
              <a:lnSpc>
                <a:spcPts val="4800"/>
              </a:lnSpc>
            </a:pPr>
            <a:endParaRPr lang="en-US" sz="2400" spc="48" dirty="0" smtClean="0">
              <a:solidFill>
                <a:srgbClr val="1546BA"/>
              </a:solidFill>
              <a:latin typeface="Libre Franklin Light"/>
            </a:endParaRPr>
          </a:p>
        </p:txBody>
      </p:sp>
      <p:pic>
        <p:nvPicPr>
          <p:cNvPr id="7" name="Immagine 6"/>
          <p:cNvPicPr>
            <a:picLocks noChangeAspect="1"/>
          </p:cNvPicPr>
          <p:nvPr/>
        </p:nvPicPr>
        <p:blipFill>
          <a:blip r:embed="rId3"/>
          <a:stretch>
            <a:fillRect/>
          </a:stretch>
        </p:blipFill>
        <p:spPr>
          <a:xfrm>
            <a:off x="4343400" y="1566763"/>
            <a:ext cx="11186597" cy="7964952"/>
          </a:xfrm>
          <a:prstGeom prst="rect">
            <a:avLst/>
          </a:prstGeom>
        </p:spPr>
      </p:pic>
    </p:spTree>
    <p:extLst>
      <p:ext uri="{BB962C8B-B14F-4D97-AF65-F5344CB8AC3E}">
        <p14:creationId xmlns:p14="http://schemas.microsoft.com/office/powerpoint/2010/main" val="23304914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4432233" y="1166744"/>
            <a:ext cx="9423535" cy="718516"/>
          </a:xfrm>
          <a:prstGeom prst="rect">
            <a:avLst/>
          </a:prstGeom>
        </p:spPr>
        <p:txBody>
          <a:bodyPr lIns="0" tIns="0" rIns="0" bIns="0" rtlCol="0" anchor="t">
            <a:spAutoFit/>
          </a:bodyPr>
          <a:lstStyle/>
          <a:p>
            <a:pPr algn="ctr">
              <a:lnSpc>
                <a:spcPts val="5565"/>
              </a:lnSpc>
            </a:pPr>
            <a:r>
              <a:rPr lang="en-US" sz="5013" spc="80" dirty="0" smtClean="0">
                <a:solidFill>
                  <a:srgbClr val="011C5D"/>
                </a:solidFill>
                <a:latin typeface="Montserrat Classic Bold"/>
              </a:rPr>
              <a:t>faker</a:t>
            </a:r>
            <a:endParaRPr lang="en-US" sz="5013" spc="80" dirty="0">
              <a:solidFill>
                <a:srgbClr val="011C5D"/>
              </a:solidFill>
              <a:latin typeface="Montserrat Classic Bold"/>
            </a:endParaRPr>
          </a:p>
        </p:txBody>
      </p:sp>
      <p:sp>
        <p:nvSpPr>
          <p:cNvPr id="6" name="TextBox 6"/>
          <p:cNvSpPr txBox="1"/>
          <p:nvPr/>
        </p:nvSpPr>
        <p:spPr>
          <a:xfrm>
            <a:off x="1301426" y="3924300"/>
            <a:ext cx="14776774" cy="1846659"/>
          </a:xfrm>
          <a:prstGeom prst="rect">
            <a:avLst/>
          </a:prstGeom>
        </p:spPr>
        <p:txBody>
          <a:bodyPr wrap="square" lIns="0" tIns="0" rIns="0" bIns="0" rtlCol="0" anchor="t">
            <a:spAutoFit/>
          </a:bodyPr>
          <a:lstStyle/>
          <a:p>
            <a:pPr marL="518160" lvl="1" indent="-259080">
              <a:lnSpc>
                <a:spcPts val="4800"/>
              </a:lnSpc>
              <a:buFont typeface="Arial"/>
              <a:buChar char="•"/>
            </a:pPr>
            <a:r>
              <a:rPr lang="en-US" sz="2400" spc="48" dirty="0" err="1" smtClean="0">
                <a:solidFill>
                  <a:srgbClr val="1546BA"/>
                </a:solidFill>
                <a:latin typeface="Libre Franklin Light"/>
              </a:rPr>
              <a:t>Utilizzo</a:t>
            </a:r>
            <a:r>
              <a:rPr lang="en-US" sz="2400" spc="48" dirty="0" smtClean="0">
                <a:solidFill>
                  <a:srgbClr val="1546BA"/>
                </a:solidFill>
                <a:latin typeface="Libre Franklin Light"/>
              </a:rPr>
              <a:t> in fake_data.py per </a:t>
            </a:r>
            <a:r>
              <a:rPr lang="en-US" sz="2400" spc="48" dirty="0" err="1" smtClean="0">
                <a:solidFill>
                  <a:srgbClr val="1546BA"/>
                </a:solidFill>
                <a:latin typeface="Libre Franklin Light"/>
              </a:rPr>
              <a:t>creare</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utenti</a:t>
            </a:r>
            <a:r>
              <a:rPr lang="en-US" sz="2400" spc="48" dirty="0" smtClean="0">
                <a:solidFill>
                  <a:srgbClr val="1546BA"/>
                </a:solidFill>
                <a:latin typeface="Libre Franklin Light"/>
              </a:rPr>
              <a:t> e post </a:t>
            </a:r>
            <a:r>
              <a:rPr lang="en-US" sz="2400" spc="48" dirty="0" err="1" smtClean="0">
                <a:solidFill>
                  <a:srgbClr val="1546BA"/>
                </a:solidFill>
                <a:latin typeface="Libre Franklin Light"/>
              </a:rPr>
              <a:t>fittizi</a:t>
            </a:r>
            <a:endParaRPr lang="en-US" sz="2400" spc="48" dirty="0">
              <a:solidFill>
                <a:srgbClr val="1546BA"/>
              </a:solidFill>
              <a:latin typeface="Libre Franklin Light"/>
            </a:endParaRPr>
          </a:p>
          <a:p>
            <a:pPr marL="518160" lvl="1" indent="-259080">
              <a:lnSpc>
                <a:spcPts val="4800"/>
              </a:lnSpc>
              <a:buFont typeface="Arial"/>
              <a:buChar char="•"/>
            </a:pPr>
            <a:endParaRPr lang="en-US" sz="2400" spc="48" dirty="0" smtClean="0">
              <a:solidFill>
                <a:srgbClr val="1546BA"/>
              </a:solidFill>
              <a:latin typeface="Libre Franklin Light"/>
            </a:endParaRPr>
          </a:p>
          <a:p>
            <a:pPr marL="259080" lvl="1">
              <a:lnSpc>
                <a:spcPts val="4800"/>
              </a:lnSpc>
            </a:pPr>
            <a:endParaRPr lang="en-US" sz="2400" spc="48" dirty="0" smtClean="0">
              <a:solidFill>
                <a:srgbClr val="1546BA"/>
              </a:solidFill>
              <a:latin typeface="Libre Franklin Light"/>
            </a:endParaRPr>
          </a:p>
        </p:txBody>
      </p:sp>
      <p:sp>
        <p:nvSpPr>
          <p:cNvPr id="7" name="TextBox 7"/>
          <p:cNvSpPr txBox="1"/>
          <p:nvPr/>
        </p:nvSpPr>
        <p:spPr>
          <a:xfrm>
            <a:off x="5410200" y="2066264"/>
            <a:ext cx="9296400" cy="461665"/>
          </a:xfrm>
          <a:prstGeom prst="rect">
            <a:avLst/>
          </a:prstGeom>
        </p:spPr>
        <p:txBody>
          <a:bodyPr wrap="square" lIns="0" tIns="0" rIns="0" bIns="0" rtlCol="0" anchor="t">
            <a:spAutoFit/>
          </a:bodyPr>
          <a:lstStyle/>
          <a:p>
            <a:pPr>
              <a:lnSpc>
                <a:spcPts val="3600"/>
              </a:lnSpc>
            </a:pPr>
            <a:r>
              <a:rPr lang="en-US" sz="3600" dirty="0" err="1" smtClean="0">
                <a:solidFill>
                  <a:srgbClr val="1546BA"/>
                </a:solidFill>
                <a:latin typeface="Libre Franklin Light"/>
              </a:rPr>
              <a:t>Articoli</a:t>
            </a:r>
            <a:r>
              <a:rPr lang="en-US" sz="3600" dirty="0" smtClean="0">
                <a:solidFill>
                  <a:srgbClr val="1546BA"/>
                </a:solidFill>
                <a:latin typeface="Libre Franklin Light"/>
              </a:rPr>
              <a:t> “</a:t>
            </a:r>
            <a:r>
              <a:rPr lang="en-US" sz="3600" dirty="0" err="1" smtClean="0">
                <a:solidFill>
                  <a:srgbClr val="1546BA"/>
                </a:solidFill>
                <a:latin typeface="Libre Franklin Light"/>
              </a:rPr>
              <a:t>fittizi</a:t>
            </a:r>
            <a:r>
              <a:rPr lang="en-US" sz="3600" dirty="0" smtClean="0">
                <a:solidFill>
                  <a:srgbClr val="1546BA"/>
                </a:solidFill>
                <a:latin typeface="Libre Franklin Light"/>
              </a:rPr>
              <a:t>” per </a:t>
            </a:r>
            <a:r>
              <a:rPr lang="en-US" sz="3600" dirty="0" err="1" smtClean="0">
                <a:solidFill>
                  <a:srgbClr val="1546BA"/>
                </a:solidFill>
                <a:latin typeface="Libre Franklin Light"/>
              </a:rPr>
              <a:t>verificare</a:t>
            </a:r>
            <a:r>
              <a:rPr lang="en-US" sz="3600" dirty="0" smtClean="0">
                <a:solidFill>
                  <a:srgbClr val="1546BA"/>
                </a:solidFill>
                <a:latin typeface="Libre Franklin Light"/>
              </a:rPr>
              <a:t> la </a:t>
            </a:r>
            <a:r>
              <a:rPr lang="en-US" sz="3600" dirty="0" err="1" smtClean="0">
                <a:solidFill>
                  <a:srgbClr val="1546BA"/>
                </a:solidFill>
                <a:latin typeface="Libre Franklin Light"/>
              </a:rPr>
              <a:t>paginazione</a:t>
            </a:r>
            <a:endParaRPr lang="en-US" sz="3600" dirty="0">
              <a:solidFill>
                <a:srgbClr val="1546BA"/>
              </a:solidFill>
              <a:latin typeface="Libre Franklin Light"/>
            </a:endParaRPr>
          </a:p>
        </p:txBody>
      </p:sp>
      <p:sp>
        <p:nvSpPr>
          <p:cNvPr id="9" name="TextBox 11"/>
          <p:cNvSpPr txBox="1"/>
          <p:nvPr/>
        </p:nvSpPr>
        <p:spPr>
          <a:xfrm>
            <a:off x="4197541" y="9012773"/>
            <a:ext cx="9892918" cy="820738"/>
          </a:xfrm>
          <a:prstGeom prst="rect">
            <a:avLst/>
          </a:prstGeom>
        </p:spPr>
        <p:txBody>
          <a:bodyPr lIns="0" tIns="0" rIns="0" bIns="0" rtlCol="0" anchor="t">
            <a:spAutoFit/>
          </a:bodyPr>
          <a:lstStyle/>
          <a:p>
            <a:pPr>
              <a:lnSpc>
                <a:spcPts val="6400"/>
              </a:lnSpc>
            </a:pPr>
            <a:r>
              <a:rPr lang="en-US" sz="3200" spc="64" dirty="0" smtClean="0">
                <a:solidFill>
                  <a:srgbClr val="1546BA"/>
                </a:solidFill>
                <a:latin typeface="Libre Franklin Light"/>
              </a:rPr>
              <a:t>Cap. 11 </a:t>
            </a:r>
            <a:r>
              <a:rPr lang="en-US" sz="3200" spc="64" dirty="0" err="1" smtClean="0">
                <a:solidFill>
                  <a:srgbClr val="1546BA"/>
                </a:solidFill>
                <a:latin typeface="Libre Franklin Light"/>
              </a:rPr>
              <a:t>Libro</a:t>
            </a:r>
            <a:r>
              <a:rPr lang="en-US" sz="3200" spc="64" dirty="0" smtClean="0">
                <a:solidFill>
                  <a:srgbClr val="1546BA"/>
                </a:solidFill>
                <a:latin typeface="Libre Franklin Light"/>
              </a:rPr>
              <a:t> “Flask Web Development”</a:t>
            </a:r>
            <a:endParaRPr lang="en-US" sz="3200" spc="64" dirty="0">
              <a:solidFill>
                <a:srgbClr val="1546BA"/>
              </a:solidFill>
              <a:latin typeface="Libre Franklin Light"/>
            </a:endParaRPr>
          </a:p>
        </p:txBody>
      </p:sp>
    </p:spTree>
    <p:extLst>
      <p:ext uri="{BB962C8B-B14F-4D97-AF65-F5344CB8AC3E}">
        <p14:creationId xmlns:p14="http://schemas.microsoft.com/office/powerpoint/2010/main" val="19899040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7" name="TextBox 7"/>
          <p:cNvSpPr txBox="1"/>
          <p:nvPr/>
        </p:nvSpPr>
        <p:spPr>
          <a:xfrm>
            <a:off x="647700" y="9535203"/>
            <a:ext cx="658470" cy="183084"/>
          </a:xfrm>
          <a:prstGeom prst="rect">
            <a:avLst/>
          </a:prstGeom>
        </p:spPr>
        <p:txBody>
          <a:bodyPr lIns="0" tIns="0" rIns="0" bIns="0" rtlCol="0" anchor="t">
            <a:spAutoFit/>
          </a:bodyPr>
          <a:lstStyle/>
          <a:p>
            <a:pPr>
              <a:lnSpc>
                <a:spcPts val="1399"/>
              </a:lnSpc>
            </a:pPr>
            <a:r>
              <a:rPr lang="en-US" sz="1399">
                <a:solidFill>
                  <a:srgbClr val="1546BA"/>
                </a:solidFill>
                <a:latin typeface="Libre Franklin Bold"/>
              </a:rPr>
              <a:t>13</a:t>
            </a:r>
          </a:p>
        </p:txBody>
      </p:sp>
      <p:sp>
        <p:nvSpPr>
          <p:cNvPr id="15" name="TextBox 6"/>
          <p:cNvSpPr txBox="1"/>
          <p:nvPr/>
        </p:nvSpPr>
        <p:spPr>
          <a:xfrm>
            <a:off x="1523918" y="1124410"/>
            <a:ext cx="15163882" cy="718145"/>
          </a:xfrm>
          <a:prstGeom prst="rect">
            <a:avLst/>
          </a:prstGeom>
        </p:spPr>
        <p:txBody>
          <a:bodyPr wrap="square" lIns="0" tIns="0" rIns="0" bIns="0" rtlCol="0" anchor="t">
            <a:spAutoFit/>
          </a:bodyPr>
          <a:lstStyle/>
          <a:p>
            <a:pPr algn="ctr">
              <a:lnSpc>
                <a:spcPts val="5565"/>
              </a:lnSpc>
            </a:pPr>
            <a:r>
              <a:rPr lang="en-US" sz="5013" spc="80" dirty="0" err="1" smtClean="0">
                <a:solidFill>
                  <a:srgbClr val="011C5D"/>
                </a:solidFill>
                <a:latin typeface="Montserrat Classic Bold"/>
              </a:rPr>
              <a:t>Prossime</a:t>
            </a:r>
            <a:r>
              <a:rPr lang="en-US" sz="5013" spc="80" dirty="0" smtClean="0">
                <a:solidFill>
                  <a:srgbClr val="011C5D"/>
                </a:solidFill>
                <a:latin typeface="Montserrat Classic Bold"/>
              </a:rPr>
              <a:t> </a:t>
            </a:r>
            <a:r>
              <a:rPr lang="en-US" sz="5013" spc="80" dirty="0" err="1" smtClean="0">
                <a:solidFill>
                  <a:srgbClr val="011C5D"/>
                </a:solidFill>
                <a:latin typeface="Montserrat Classic Bold"/>
              </a:rPr>
              <a:t>evoluzioni</a:t>
            </a:r>
            <a:r>
              <a:rPr lang="en-US" sz="5013" spc="80" dirty="0" smtClean="0">
                <a:solidFill>
                  <a:srgbClr val="011C5D"/>
                </a:solidFill>
                <a:latin typeface="Montserrat Classic Bold"/>
              </a:rPr>
              <a:t> </a:t>
            </a:r>
            <a:r>
              <a:rPr lang="en-US" sz="5013" spc="80" dirty="0" err="1" smtClean="0">
                <a:solidFill>
                  <a:srgbClr val="011C5D"/>
                </a:solidFill>
                <a:latin typeface="Montserrat Classic Bold"/>
              </a:rPr>
              <a:t>dell’app</a:t>
            </a:r>
            <a:endParaRPr lang="en-US" sz="5013" spc="80" dirty="0">
              <a:solidFill>
                <a:srgbClr val="011C5D"/>
              </a:solidFill>
              <a:latin typeface="Montserrat Classic Bold"/>
            </a:endParaRPr>
          </a:p>
        </p:txBody>
      </p:sp>
      <p:sp>
        <p:nvSpPr>
          <p:cNvPr id="9" name="TextBox 11"/>
          <p:cNvSpPr txBox="1"/>
          <p:nvPr/>
        </p:nvSpPr>
        <p:spPr>
          <a:xfrm>
            <a:off x="2819400" y="2405386"/>
            <a:ext cx="8240629" cy="3231654"/>
          </a:xfrm>
          <a:prstGeom prst="rect">
            <a:avLst/>
          </a:prstGeom>
        </p:spPr>
        <p:txBody>
          <a:bodyPr lIns="0" tIns="0" rIns="0" bIns="0" rtlCol="0" anchor="t">
            <a:spAutoFit/>
          </a:bodyPr>
          <a:lstStyle/>
          <a:p>
            <a:pPr>
              <a:lnSpc>
                <a:spcPts val="3600"/>
              </a:lnSpc>
            </a:pPr>
            <a:r>
              <a:rPr lang="en-US" sz="3600" dirty="0" smtClean="0">
                <a:solidFill>
                  <a:srgbClr val="1546BA"/>
                </a:solidFill>
                <a:latin typeface="Libre Franklin Light"/>
              </a:rPr>
              <a:t>“No” Followers (cap 12)</a:t>
            </a:r>
            <a:endParaRPr lang="en-US" sz="3600" dirty="0" smtClean="0">
              <a:solidFill>
                <a:srgbClr val="1546BA"/>
              </a:solidFill>
              <a:latin typeface="Libre Franklin Light"/>
            </a:endParaRPr>
          </a:p>
          <a:p>
            <a:pPr>
              <a:lnSpc>
                <a:spcPts val="3600"/>
              </a:lnSpc>
            </a:pPr>
            <a:endParaRPr lang="en-US" sz="3600" dirty="0">
              <a:solidFill>
                <a:srgbClr val="1546BA"/>
              </a:solidFill>
              <a:latin typeface="Libre Franklin Light"/>
            </a:endParaRPr>
          </a:p>
          <a:p>
            <a:pPr>
              <a:lnSpc>
                <a:spcPts val="3600"/>
              </a:lnSpc>
            </a:pPr>
            <a:r>
              <a:rPr lang="en-US" sz="3600" dirty="0" smtClean="0">
                <a:solidFill>
                  <a:srgbClr val="1546BA"/>
                </a:solidFill>
                <a:latin typeface="Libre Franklin Light"/>
              </a:rPr>
              <a:t>Deploy </a:t>
            </a:r>
            <a:r>
              <a:rPr lang="en-US" sz="3600" dirty="0" err="1" smtClean="0">
                <a:solidFill>
                  <a:srgbClr val="1546BA"/>
                </a:solidFill>
                <a:latin typeface="Libre Franklin Light"/>
              </a:rPr>
              <a:t>su</a:t>
            </a:r>
            <a:r>
              <a:rPr lang="en-US" sz="3600" dirty="0" smtClean="0">
                <a:solidFill>
                  <a:srgbClr val="1546BA"/>
                </a:solidFill>
                <a:latin typeface="Libre Franklin Light"/>
              </a:rPr>
              <a:t> </a:t>
            </a:r>
            <a:r>
              <a:rPr lang="en-US" sz="3600" dirty="0" err="1" smtClean="0">
                <a:solidFill>
                  <a:srgbClr val="1546BA"/>
                </a:solidFill>
                <a:latin typeface="Libre Franklin Light"/>
              </a:rPr>
              <a:t>Heroku</a:t>
            </a:r>
            <a:r>
              <a:rPr lang="en-US" sz="3600" dirty="0" smtClean="0">
                <a:solidFill>
                  <a:srgbClr val="1546BA"/>
                </a:solidFill>
                <a:latin typeface="Libre Franklin Light"/>
              </a:rPr>
              <a:t> (cap 17)</a:t>
            </a:r>
          </a:p>
          <a:p>
            <a:pPr>
              <a:lnSpc>
                <a:spcPts val="3600"/>
              </a:lnSpc>
            </a:pPr>
            <a:endParaRPr lang="en-US" sz="3600" dirty="0" smtClean="0">
              <a:solidFill>
                <a:srgbClr val="1546BA"/>
              </a:solidFill>
              <a:latin typeface="Libre Franklin Light"/>
            </a:endParaRPr>
          </a:p>
          <a:p>
            <a:pPr>
              <a:lnSpc>
                <a:spcPts val="3600"/>
              </a:lnSpc>
            </a:pPr>
            <a:r>
              <a:rPr lang="en-US" sz="3600" dirty="0" smtClean="0">
                <a:solidFill>
                  <a:srgbClr val="1546BA"/>
                </a:solidFill>
                <a:latin typeface="Libre Franklin Light"/>
              </a:rPr>
              <a:t>API(cap 14)</a:t>
            </a:r>
            <a:endParaRPr lang="en-US" sz="3600" dirty="0">
              <a:solidFill>
                <a:srgbClr val="1546BA"/>
              </a:solidFill>
              <a:latin typeface="Libre Franklin Light"/>
            </a:endParaRPr>
          </a:p>
          <a:p>
            <a:pPr>
              <a:lnSpc>
                <a:spcPts val="3600"/>
              </a:lnSpc>
            </a:pPr>
            <a:endParaRPr lang="en-US" sz="3600" dirty="0">
              <a:solidFill>
                <a:srgbClr val="1546BA"/>
              </a:solidFill>
              <a:latin typeface="Libre Franklin Light"/>
            </a:endParaRPr>
          </a:p>
          <a:p>
            <a:pPr>
              <a:lnSpc>
                <a:spcPts val="3600"/>
              </a:lnSpc>
            </a:pPr>
            <a:endParaRPr lang="en-US" sz="3600" dirty="0" smtClean="0">
              <a:solidFill>
                <a:srgbClr val="1546BA"/>
              </a:solidFill>
              <a:latin typeface="Libre Franklin Light"/>
            </a:endParaRPr>
          </a:p>
        </p:txBody>
      </p:sp>
    </p:spTree>
    <p:extLst>
      <p:ext uri="{BB962C8B-B14F-4D97-AF65-F5344CB8AC3E}">
        <p14:creationId xmlns:p14="http://schemas.microsoft.com/office/powerpoint/2010/main" val="25372378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11C5D"/>
        </a:solidFill>
        <a:effectLst/>
      </p:bgPr>
    </p:bg>
    <p:spTree>
      <p:nvGrpSpPr>
        <p:cNvPr id="1" name=""/>
        <p:cNvGrpSpPr/>
        <p:nvPr/>
      </p:nvGrpSpPr>
      <p:grpSpPr>
        <a:xfrm>
          <a:off x="0" y="0"/>
          <a:ext cx="0" cy="0"/>
          <a:chOff x="0" y="0"/>
          <a:chExt cx="0" cy="0"/>
        </a:xfrm>
      </p:grpSpPr>
      <p:sp>
        <p:nvSpPr>
          <p:cNvPr id="2" name="TextBox 2"/>
          <p:cNvSpPr txBox="1"/>
          <p:nvPr/>
        </p:nvSpPr>
        <p:spPr>
          <a:xfrm>
            <a:off x="4653637" y="4417462"/>
            <a:ext cx="8980727" cy="816483"/>
          </a:xfrm>
          <a:prstGeom prst="rect">
            <a:avLst/>
          </a:prstGeom>
        </p:spPr>
        <p:txBody>
          <a:bodyPr lIns="0" tIns="0" rIns="0" bIns="0" rtlCol="0" anchor="t">
            <a:spAutoFit/>
          </a:bodyPr>
          <a:lstStyle/>
          <a:p>
            <a:pPr algn="ctr">
              <a:lnSpc>
                <a:spcPts val="6216"/>
              </a:lnSpc>
            </a:pPr>
            <a:r>
              <a:rPr lang="en-US" sz="5600" spc="89">
                <a:solidFill>
                  <a:srgbClr val="FFFFFF"/>
                </a:solidFill>
                <a:latin typeface="Montserrat Classic Bold"/>
              </a:rPr>
              <a:t>INIZIAMO!</a:t>
            </a:r>
          </a:p>
        </p:txBody>
      </p:sp>
      <p:grpSp>
        <p:nvGrpSpPr>
          <p:cNvPr id="3" name="Group 3"/>
          <p:cNvGrpSpPr/>
          <p:nvPr/>
        </p:nvGrpSpPr>
        <p:grpSpPr>
          <a:xfrm>
            <a:off x="4337153" y="6103172"/>
            <a:ext cx="10085231" cy="841325"/>
            <a:chOff x="0" y="0"/>
            <a:chExt cx="13446975" cy="1121767"/>
          </a:xfrm>
        </p:grpSpPr>
        <p:grpSp>
          <p:nvGrpSpPr>
            <p:cNvPr id="4" name="Group 4"/>
            <p:cNvGrpSpPr/>
            <p:nvPr/>
          </p:nvGrpSpPr>
          <p:grpSpPr>
            <a:xfrm>
              <a:off x="0" y="0"/>
              <a:ext cx="13446975" cy="1121767"/>
              <a:chOff x="0" y="0"/>
              <a:chExt cx="18000471" cy="1501626"/>
            </a:xfrm>
          </p:grpSpPr>
          <p:sp>
            <p:nvSpPr>
              <p:cNvPr id="5" name="Freeform 5"/>
              <p:cNvSpPr/>
              <p:nvPr/>
            </p:nvSpPr>
            <p:spPr>
              <a:xfrm>
                <a:off x="0" y="0"/>
                <a:ext cx="18000472" cy="1501626"/>
              </a:xfrm>
              <a:custGeom>
                <a:avLst/>
                <a:gdLst/>
                <a:ahLst/>
                <a:cxnLst/>
                <a:rect l="l" t="t" r="r" b="b"/>
                <a:pathLst>
                  <a:path w="18000472" h="1501626">
                    <a:moveTo>
                      <a:pt x="0" y="0"/>
                    </a:moveTo>
                    <a:lnTo>
                      <a:pt x="18000472" y="0"/>
                    </a:lnTo>
                    <a:lnTo>
                      <a:pt x="18000472" y="1501626"/>
                    </a:lnTo>
                    <a:lnTo>
                      <a:pt x="0" y="1501626"/>
                    </a:lnTo>
                    <a:close/>
                  </a:path>
                </a:pathLst>
              </a:custGeom>
              <a:solidFill>
                <a:srgbClr val="1546BA"/>
              </a:solidFill>
            </p:spPr>
          </p:sp>
        </p:grpSp>
        <p:sp>
          <p:nvSpPr>
            <p:cNvPr id="6" name="TextBox 6"/>
            <p:cNvSpPr txBox="1"/>
            <p:nvPr/>
          </p:nvSpPr>
          <p:spPr>
            <a:xfrm>
              <a:off x="338780" y="296406"/>
              <a:ext cx="12734535" cy="427355"/>
            </a:xfrm>
            <a:prstGeom prst="rect">
              <a:avLst/>
            </a:prstGeom>
          </p:spPr>
          <p:txBody>
            <a:bodyPr lIns="0" tIns="0" rIns="0" bIns="0" rtlCol="0" anchor="t">
              <a:spAutoFit/>
            </a:bodyPr>
            <a:lstStyle/>
            <a:p>
              <a:pPr marL="388620" lvl="1" indent="-194310">
                <a:lnSpc>
                  <a:spcPts val="2880"/>
                </a:lnSpc>
                <a:buFont typeface="Arial"/>
                <a:buChar char="•"/>
              </a:pPr>
              <a:r>
                <a:rPr lang="en-US" sz="1800" spc="36">
                  <a:solidFill>
                    <a:srgbClr val="FFFFFF"/>
                  </a:solidFill>
                  <a:latin typeface="Libre Franklin Light"/>
                </a:rPr>
                <a:t>GitHub: https</a:t>
              </a:r>
              <a:r>
                <a:rPr lang="en-US" sz="1800" u="none" spc="36">
                  <a:solidFill>
                    <a:srgbClr val="FFFFFF"/>
                  </a:solidFill>
                  <a:latin typeface="Libre Franklin Light"/>
                </a:rPr>
                <a:t>://</a:t>
              </a:r>
              <a:r>
                <a:rPr lang="en-US" sz="1800" spc="36">
                  <a:solidFill>
                    <a:srgbClr val="FFFFFF"/>
                  </a:solidFill>
                  <a:latin typeface="Libre Franklin Light"/>
                </a:rPr>
                <a:t>git</a:t>
              </a:r>
              <a:r>
                <a:rPr lang="en-US" sz="1800" u="none" spc="36">
                  <a:solidFill>
                    <a:srgbClr val="FFFFFF"/>
                  </a:solidFill>
                  <a:latin typeface="Libre Franklin Light"/>
                </a:rPr>
                <a:t>h</a:t>
              </a:r>
              <a:r>
                <a:rPr lang="en-US" sz="1800" spc="36">
                  <a:solidFill>
                    <a:srgbClr val="FFFFFF"/>
                  </a:solidFill>
                  <a:latin typeface="Libre Franklin Light"/>
                </a:rPr>
                <a:t>u</a:t>
              </a:r>
              <a:r>
                <a:rPr lang="en-US" sz="1800" u="none" spc="36">
                  <a:solidFill>
                    <a:srgbClr val="FFFFFF"/>
                  </a:solidFill>
                  <a:latin typeface="Libre Franklin Light"/>
                </a:rPr>
                <a:t>b.</a:t>
              </a:r>
              <a:r>
                <a:rPr lang="en-US" sz="1800" spc="36">
                  <a:solidFill>
                    <a:srgbClr val="FFFFFF"/>
                  </a:solidFill>
                  <a:latin typeface="Libre Franklin Light"/>
                </a:rPr>
                <a:t>com</a:t>
              </a:r>
              <a:r>
                <a:rPr lang="en-US" sz="1800" u="none" spc="36">
                  <a:solidFill>
                    <a:srgbClr val="FFFFFF"/>
                  </a:solidFill>
                  <a:latin typeface="Libre Franklin Light"/>
                </a:rPr>
                <a:t>/Py</a:t>
              </a:r>
              <a:r>
                <a:rPr lang="en-US" sz="1800" spc="36">
                  <a:solidFill>
                    <a:srgbClr val="FFFFFF"/>
                  </a:solidFill>
                  <a:latin typeface="Libre Franklin Light"/>
                </a:rPr>
                <a:t>t</a:t>
              </a:r>
              <a:r>
                <a:rPr lang="en-US" sz="1800" u="none" spc="36">
                  <a:solidFill>
                    <a:srgbClr val="FFFFFF"/>
                  </a:solidFill>
                  <a:latin typeface="Libre Franklin Light"/>
                </a:rPr>
                <a:t>h</a:t>
              </a:r>
              <a:r>
                <a:rPr lang="en-US" sz="1800" spc="36">
                  <a:solidFill>
                    <a:srgbClr val="FFFFFF"/>
                  </a:solidFill>
                  <a:latin typeface="Libre Franklin Light"/>
                </a:rPr>
                <a:t>on</a:t>
              </a:r>
              <a:r>
                <a:rPr lang="en-US" sz="1800" u="none" spc="36">
                  <a:solidFill>
                    <a:srgbClr val="FFFFFF"/>
                  </a:solidFill>
                  <a:latin typeface="Libre Franklin Light"/>
                </a:rPr>
                <a:t>G</a:t>
              </a:r>
              <a:r>
                <a:rPr lang="en-US" sz="1800" spc="36">
                  <a:solidFill>
                    <a:srgbClr val="FFFFFF"/>
                  </a:solidFill>
                  <a:latin typeface="Libre Franklin Light"/>
                </a:rPr>
                <a:t>roup</a:t>
              </a:r>
              <a:r>
                <a:rPr lang="en-US" sz="1800" u="none" spc="36">
                  <a:solidFill>
                    <a:srgbClr val="FFFFFF"/>
                  </a:solidFill>
                  <a:latin typeface="Libre Franklin Light"/>
                </a:rPr>
                <a:t>B</a:t>
              </a:r>
              <a:r>
                <a:rPr lang="en-US" sz="1800" spc="36">
                  <a:solidFill>
                    <a:srgbClr val="FFFFFF"/>
                  </a:solidFill>
                  <a:latin typeface="Libre Franklin Light"/>
                </a:rPr>
                <a:t>ie</a:t>
              </a:r>
              <a:r>
                <a:rPr lang="en-US" sz="1800" u="none" spc="36">
                  <a:solidFill>
                    <a:srgbClr val="FFFFFF"/>
                  </a:solidFill>
                  <a:latin typeface="Libre Franklin Light"/>
                </a:rPr>
                <a:t>ll</a:t>
              </a:r>
              <a:r>
                <a:rPr lang="en-US" sz="1800" spc="36">
                  <a:solidFill>
                    <a:srgbClr val="FFFFFF"/>
                  </a:solidFill>
                  <a:latin typeface="Libre Franklin Light"/>
                </a:rPr>
                <a:t>a/MaterialeLezioni</a:t>
              </a:r>
            </a:p>
          </p:txBody>
        </p:sp>
      </p:grpSp>
      <p:pic>
        <p:nvPicPr>
          <p:cNvPr id="7" name="Picture 7"/>
          <p:cNvPicPr>
            <a:picLocks noChangeAspect="1"/>
          </p:cNvPicPr>
          <p:nvPr/>
        </p:nvPicPr>
        <p:blipFill>
          <a:blip r:embed="rId2"/>
          <a:srcRect/>
          <a:stretch>
            <a:fillRect/>
          </a:stretch>
        </p:blipFill>
        <p:spPr>
          <a:xfrm>
            <a:off x="7751666" y="1798920"/>
            <a:ext cx="2784668" cy="211112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432233" y="1894980"/>
            <a:ext cx="9423535" cy="727044"/>
          </a:xfrm>
          <a:prstGeom prst="rect">
            <a:avLst/>
          </a:prstGeom>
        </p:spPr>
        <p:txBody>
          <a:bodyPr lIns="0" tIns="0" rIns="0" bIns="0" rtlCol="0" anchor="t">
            <a:spAutoFit/>
          </a:bodyPr>
          <a:lstStyle/>
          <a:p>
            <a:pPr algn="ctr">
              <a:lnSpc>
                <a:spcPts val="5565"/>
              </a:lnSpc>
            </a:pPr>
            <a:r>
              <a:rPr lang="en-US" sz="5013" spc="80">
                <a:solidFill>
                  <a:srgbClr val="011C5D"/>
                </a:solidFill>
                <a:latin typeface="Montserrat Classic Bold"/>
              </a:rPr>
              <a:t>Cos'è Flask?</a:t>
            </a:r>
          </a:p>
        </p:txBody>
      </p:sp>
      <p:sp>
        <p:nvSpPr>
          <p:cNvPr id="3" name="TextBox 3"/>
          <p:cNvSpPr txBox="1"/>
          <p:nvPr/>
        </p:nvSpPr>
        <p:spPr>
          <a:xfrm>
            <a:off x="2609209" y="4353224"/>
            <a:ext cx="5248623" cy="4074795"/>
          </a:xfrm>
          <a:prstGeom prst="rect">
            <a:avLst/>
          </a:prstGeom>
        </p:spPr>
        <p:txBody>
          <a:bodyPr lIns="0" tIns="0" rIns="0" bIns="0" rtlCol="0" anchor="t">
            <a:spAutoFit/>
          </a:bodyPr>
          <a:lstStyle/>
          <a:p>
            <a:pPr marL="388620" lvl="1" indent="-194310">
              <a:lnSpc>
                <a:spcPts val="3600"/>
              </a:lnSpc>
              <a:buFont typeface="Arial"/>
              <a:buChar char="•"/>
            </a:pPr>
            <a:r>
              <a:rPr lang="en-US" sz="1800" spc="36">
                <a:solidFill>
                  <a:srgbClr val="1546BA"/>
                </a:solidFill>
                <a:latin typeface="Libre Franklin Light"/>
              </a:rPr>
              <a:t>Core semplice altamente estendibile e modulare</a:t>
            </a:r>
          </a:p>
          <a:p>
            <a:pPr marL="388620" lvl="1" indent="-194310">
              <a:lnSpc>
                <a:spcPts val="3600"/>
              </a:lnSpc>
              <a:buFont typeface="Arial"/>
              <a:buChar char="•"/>
            </a:pPr>
            <a:r>
              <a:rPr lang="en-US" sz="1800" spc="36">
                <a:solidFill>
                  <a:srgbClr val="1546BA"/>
                </a:solidFill>
                <a:latin typeface="Libre Franklin Light"/>
              </a:rPr>
              <a:t>Utilizzato per creare siti web e API</a:t>
            </a:r>
          </a:p>
          <a:p>
            <a:pPr marL="388620" lvl="1" indent="-194310">
              <a:lnSpc>
                <a:spcPts val="3600"/>
              </a:lnSpc>
              <a:buFont typeface="Arial"/>
              <a:buChar char="•"/>
            </a:pPr>
            <a:r>
              <a:rPr lang="en-US" sz="1800" spc="36">
                <a:solidFill>
                  <a:srgbClr val="1546BA"/>
                </a:solidFill>
                <a:latin typeface="Libre Franklin Light"/>
              </a:rPr>
              <a:t>Server side</a:t>
            </a:r>
          </a:p>
          <a:p>
            <a:pPr marL="388620" lvl="1" indent="-194310">
              <a:lnSpc>
                <a:spcPts val="3600"/>
              </a:lnSpc>
              <a:buFont typeface="Arial"/>
              <a:buChar char="•"/>
            </a:pPr>
            <a:r>
              <a:rPr lang="en-US" sz="1800" spc="36">
                <a:solidFill>
                  <a:srgbClr val="1546BA"/>
                </a:solidFill>
                <a:latin typeface="Libre Franklin Light"/>
              </a:rPr>
              <a:t>Leggero e performante</a:t>
            </a:r>
          </a:p>
          <a:p>
            <a:pPr marL="388620" lvl="1" indent="-194310">
              <a:lnSpc>
                <a:spcPts val="3600"/>
              </a:lnSpc>
              <a:buFont typeface="Arial"/>
              <a:buChar char="•"/>
            </a:pPr>
            <a:r>
              <a:rPr lang="en-US" sz="1800" spc="36">
                <a:solidFill>
                  <a:srgbClr val="1546BA"/>
                </a:solidFill>
                <a:latin typeface="Libre Franklin Light"/>
              </a:rPr>
              <a:t>Dipendenze:</a:t>
            </a:r>
          </a:p>
          <a:p>
            <a:pPr marL="777240" lvl="2" indent="-259080">
              <a:lnSpc>
                <a:spcPts val="3600"/>
              </a:lnSpc>
              <a:buFont typeface="Arial"/>
              <a:buChar char="⚬"/>
            </a:pPr>
            <a:r>
              <a:rPr lang="en-US" sz="1800" spc="36">
                <a:solidFill>
                  <a:srgbClr val="1546BA"/>
                </a:solidFill>
                <a:latin typeface="Libre Franklin Light"/>
              </a:rPr>
              <a:t>Werkzeug: routing, debugger, WSGI support</a:t>
            </a:r>
          </a:p>
          <a:p>
            <a:pPr marL="777240" lvl="2" indent="-259080" algn="l">
              <a:lnSpc>
                <a:spcPts val="3600"/>
              </a:lnSpc>
              <a:buFont typeface="Arial"/>
              <a:buChar char="⚬"/>
            </a:pPr>
            <a:r>
              <a:rPr lang="en-US" sz="1800" spc="36">
                <a:solidFill>
                  <a:srgbClr val="1546BA"/>
                </a:solidFill>
                <a:latin typeface="Libre Franklin Light"/>
              </a:rPr>
              <a:t>Jinja2: templating</a:t>
            </a:r>
          </a:p>
        </p:txBody>
      </p:sp>
      <p:sp>
        <p:nvSpPr>
          <p:cNvPr id="4" name="TextBox 4"/>
          <p:cNvSpPr txBox="1"/>
          <p:nvPr/>
        </p:nvSpPr>
        <p:spPr>
          <a:xfrm>
            <a:off x="2706824" y="3581690"/>
            <a:ext cx="5053393" cy="443230"/>
          </a:xfrm>
          <a:prstGeom prst="rect">
            <a:avLst/>
          </a:prstGeom>
        </p:spPr>
        <p:txBody>
          <a:bodyPr lIns="0" tIns="0" rIns="0" bIns="0" rtlCol="0" anchor="t">
            <a:spAutoFit/>
          </a:bodyPr>
          <a:lstStyle/>
          <a:p>
            <a:pPr>
              <a:lnSpc>
                <a:spcPts val="3200"/>
              </a:lnSpc>
            </a:pPr>
            <a:r>
              <a:rPr lang="en-US" sz="3200">
                <a:solidFill>
                  <a:srgbClr val="1546BA"/>
                </a:solidFill>
                <a:latin typeface="Libre Franklin Light"/>
              </a:rPr>
              <a:t>Micro-web framework</a:t>
            </a:r>
          </a:p>
        </p:txBody>
      </p:sp>
      <p:sp>
        <p:nvSpPr>
          <p:cNvPr id="5" name="TextBox 5"/>
          <p:cNvSpPr txBox="1"/>
          <p:nvPr/>
        </p:nvSpPr>
        <p:spPr>
          <a:xfrm>
            <a:off x="647700" y="9535203"/>
            <a:ext cx="658470" cy="183084"/>
          </a:xfrm>
          <a:prstGeom prst="rect">
            <a:avLst/>
          </a:prstGeom>
        </p:spPr>
        <p:txBody>
          <a:bodyPr lIns="0" tIns="0" rIns="0" bIns="0" rtlCol="0" anchor="t">
            <a:spAutoFit/>
          </a:bodyPr>
          <a:lstStyle/>
          <a:p>
            <a:pPr>
              <a:lnSpc>
                <a:spcPts val="1399"/>
              </a:lnSpc>
            </a:pPr>
            <a:r>
              <a:rPr lang="en-US" sz="1399">
                <a:solidFill>
                  <a:srgbClr val="1546BA"/>
                </a:solidFill>
                <a:latin typeface="Libre Franklin Bold"/>
              </a:rPr>
              <a:t>05</a:t>
            </a:r>
          </a:p>
        </p:txBody>
      </p:sp>
      <p:sp>
        <p:nvSpPr>
          <p:cNvPr id="6" name="TextBox 6"/>
          <p:cNvSpPr txBox="1"/>
          <p:nvPr/>
        </p:nvSpPr>
        <p:spPr>
          <a:xfrm>
            <a:off x="10548825" y="3581690"/>
            <a:ext cx="5053393" cy="443230"/>
          </a:xfrm>
          <a:prstGeom prst="rect">
            <a:avLst/>
          </a:prstGeom>
        </p:spPr>
        <p:txBody>
          <a:bodyPr lIns="0" tIns="0" rIns="0" bIns="0" rtlCol="0" anchor="t">
            <a:spAutoFit/>
          </a:bodyPr>
          <a:lstStyle/>
          <a:p>
            <a:pPr>
              <a:lnSpc>
                <a:spcPts val="3200"/>
              </a:lnSpc>
            </a:pPr>
            <a:r>
              <a:rPr lang="en-US" sz="3200">
                <a:solidFill>
                  <a:srgbClr val="1546BA"/>
                </a:solidFill>
                <a:latin typeface="Libre Franklin Light"/>
              </a:rPr>
              <a:t>Features</a:t>
            </a:r>
          </a:p>
        </p:txBody>
      </p:sp>
      <p:sp>
        <p:nvSpPr>
          <p:cNvPr id="7" name="TextBox 7"/>
          <p:cNvSpPr txBox="1"/>
          <p:nvPr/>
        </p:nvSpPr>
        <p:spPr>
          <a:xfrm>
            <a:off x="10548825" y="4276389"/>
            <a:ext cx="5248623" cy="2185670"/>
          </a:xfrm>
          <a:prstGeom prst="rect">
            <a:avLst/>
          </a:prstGeom>
        </p:spPr>
        <p:txBody>
          <a:bodyPr lIns="0" tIns="0" rIns="0" bIns="0" rtlCol="0" anchor="t">
            <a:spAutoFit/>
          </a:bodyPr>
          <a:lstStyle/>
          <a:p>
            <a:pPr marL="345440" lvl="1" indent="-172720">
              <a:lnSpc>
                <a:spcPts val="2560"/>
              </a:lnSpc>
              <a:buFont typeface="Arial"/>
              <a:buChar char="•"/>
            </a:pPr>
            <a:r>
              <a:rPr lang="en-US" sz="1600" spc="32">
                <a:solidFill>
                  <a:srgbClr val="1546BA"/>
                </a:solidFill>
                <a:latin typeface="Libre Franklin Light"/>
              </a:rPr>
              <a:t>Request dispatcher</a:t>
            </a:r>
          </a:p>
          <a:p>
            <a:pPr marL="345440" lvl="1" indent="-172720">
              <a:lnSpc>
                <a:spcPts val="2560"/>
              </a:lnSpc>
              <a:buFont typeface="Arial"/>
              <a:buChar char="•"/>
            </a:pPr>
            <a:r>
              <a:rPr lang="en-US" sz="1600" spc="32">
                <a:solidFill>
                  <a:srgbClr val="1546BA"/>
                </a:solidFill>
                <a:latin typeface="Libre Franklin Light"/>
              </a:rPr>
              <a:t>Template engine</a:t>
            </a:r>
          </a:p>
          <a:p>
            <a:pPr marL="345440" lvl="1" indent="-172720">
              <a:lnSpc>
                <a:spcPts val="2560"/>
              </a:lnSpc>
              <a:buFont typeface="Arial"/>
              <a:buChar char="•"/>
            </a:pPr>
            <a:r>
              <a:rPr lang="en-US" sz="1600" spc="32">
                <a:solidFill>
                  <a:srgbClr val="1546BA"/>
                </a:solidFill>
                <a:latin typeface="Libre Franklin Light"/>
              </a:rPr>
              <a:t>Secure cookies</a:t>
            </a:r>
          </a:p>
          <a:p>
            <a:pPr marL="345440" lvl="1" indent="-172720">
              <a:lnSpc>
                <a:spcPts val="2560"/>
              </a:lnSpc>
              <a:buFont typeface="Arial"/>
              <a:buChar char="•"/>
            </a:pPr>
            <a:r>
              <a:rPr lang="en-US" sz="1600" spc="32">
                <a:solidFill>
                  <a:srgbClr val="1546BA"/>
                </a:solidFill>
                <a:latin typeface="Libre Franklin Light"/>
              </a:rPr>
              <a:t>User sessions</a:t>
            </a:r>
          </a:p>
          <a:p>
            <a:pPr marL="345440" lvl="1" indent="-172720">
              <a:lnSpc>
                <a:spcPts val="2560"/>
              </a:lnSpc>
              <a:buFont typeface="Arial"/>
              <a:buChar char="•"/>
            </a:pPr>
            <a:r>
              <a:rPr lang="en-US" sz="1600" spc="32">
                <a:solidFill>
                  <a:srgbClr val="1546BA"/>
                </a:solidFill>
                <a:latin typeface="Libre Franklin Light"/>
              </a:rPr>
              <a:t>Unit testing</a:t>
            </a:r>
          </a:p>
          <a:p>
            <a:pPr marL="345440" lvl="1" indent="-172720">
              <a:lnSpc>
                <a:spcPts val="2560"/>
              </a:lnSpc>
              <a:buFont typeface="Arial"/>
              <a:buChar char="•"/>
            </a:pPr>
            <a:r>
              <a:rPr lang="en-US" sz="1600" spc="32">
                <a:solidFill>
                  <a:srgbClr val="1546BA"/>
                </a:solidFill>
                <a:latin typeface="Libre Franklin Light"/>
              </a:rPr>
              <a:t>In-browser debugger e reloader</a:t>
            </a:r>
          </a:p>
          <a:p>
            <a:pPr algn="l">
              <a:lnSpc>
                <a:spcPts val="2560"/>
              </a:lnSpc>
            </a:pPr>
            <a:endParaRPr lang="en-US" sz="1600" spc="32">
              <a:solidFill>
                <a:srgbClr val="1546BA"/>
              </a:solidFill>
              <a:latin typeface="Libre Franklin Light"/>
            </a:endParaRPr>
          </a:p>
        </p:txBody>
      </p:sp>
      <p:grpSp>
        <p:nvGrpSpPr>
          <p:cNvPr id="8" name="Group 8"/>
          <p:cNvGrpSpPr/>
          <p:nvPr/>
        </p:nvGrpSpPr>
        <p:grpSpPr>
          <a:xfrm>
            <a:off x="300388" y="293044"/>
            <a:ext cx="1017450" cy="3192962"/>
            <a:chOff x="0" y="0"/>
            <a:chExt cx="1356600" cy="4257283"/>
          </a:xfrm>
        </p:grpSpPr>
        <p:sp>
          <p:nvSpPr>
            <p:cNvPr id="9" name="TextBox 9"/>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10" name="Picture 10"/>
            <p:cNvPicPr>
              <a:picLocks noChangeAspect="1"/>
            </p:cNvPicPr>
            <p:nvPr/>
          </p:nvPicPr>
          <p:blipFill>
            <a:blip r:embed="rId2"/>
            <a:srcRect/>
            <a:stretch>
              <a:fillRect/>
            </a:stretch>
          </p:blipFill>
          <p:spPr>
            <a:xfrm>
              <a:off x="0" y="3228810"/>
              <a:ext cx="1356600" cy="1028472"/>
            </a:xfrm>
            <a:prstGeom prst="rect">
              <a:avLst/>
            </a:prstGeom>
          </p:spPr>
        </p:pic>
      </p:grpSp>
      <p:sp>
        <p:nvSpPr>
          <p:cNvPr id="11" name="TextBox 11"/>
          <p:cNvSpPr txBox="1"/>
          <p:nvPr/>
        </p:nvSpPr>
        <p:spPr>
          <a:xfrm>
            <a:off x="10548825" y="6775723"/>
            <a:ext cx="5053393" cy="443230"/>
          </a:xfrm>
          <a:prstGeom prst="rect">
            <a:avLst/>
          </a:prstGeom>
        </p:spPr>
        <p:txBody>
          <a:bodyPr lIns="0" tIns="0" rIns="0" bIns="0" rtlCol="0" anchor="t">
            <a:spAutoFit/>
          </a:bodyPr>
          <a:lstStyle/>
          <a:p>
            <a:pPr>
              <a:lnSpc>
                <a:spcPts val="3200"/>
              </a:lnSpc>
            </a:pPr>
            <a:r>
              <a:rPr lang="en-US" sz="3200">
                <a:solidFill>
                  <a:srgbClr val="1546BA"/>
                </a:solidFill>
                <a:latin typeface="Libre Franklin Light"/>
              </a:rPr>
              <a:t>Moduli</a:t>
            </a:r>
          </a:p>
        </p:txBody>
      </p:sp>
      <p:sp>
        <p:nvSpPr>
          <p:cNvPr id="12" name="TextBox 12"/>
          <p:cNvSpPr txBox="1"/>
          <p:nvPr/>
        </p:nvSpPr>
        <p:spPr>
          <a:xfrm>
            <a:off x="10548825" y="7379791"/>
            <a:ext cx="5248623" cy="2185670"/>
          </a:xfrm>
          <a:prstGeom prst="rect">
            <a:avLst/>
          </a:prstGeom>
        </p:spPr>
        <p:txBody>
          <a:bodyPr lIns="0" tIns="0" rIns="0" bIns="0" rtlCol="0" anchor="t">
            <a:spAutoFit/>
          </a:bodyPr>
          <a:lstStyle/>
          <a:p>
            <a:pPr marL="345440" lvl="1" indent="-172720">
              <a:lnSpc>
                <a:spcPts val="2560"/>
              </a:lnSpc>
              <a:buFont typeface="Arial"/>
              <a:buChar char="•"/>
            </a:pPr>
            <a:r>
              <a:rPr lang="en-US" sz="1600" spc="32">
                <a:solidFill>
                  <a:srgbClr val="1546BA"/>
                </a:solidFill>
                <a:latin typeface="Libre Franklin Light"/>
              </a:rPr>
              <a:t>Administration</a:t>
            </a:r>
          </a:p>
          <a:p>
            <a:pPr marL="345440" lvl="1" indent="-172720">
              <a:lnSpc>
                <a:spcPts val="2560"/>
              </a:lnSpc>
              <a:buFont typeface="Arial"/>
              <a:buChar char="•"/>
            </a:pPr>
            <a:r>
              <a:rPr lang="en-US" sz="1600" spc="32">
                <a:solidFill>
                  <a:srgbClr val="1546BA"/>
                </a:solidFill>
                <a:latin typeface="Libre Franklin Light"/>
              </a:rPr>
              <a:t>Email</a:t>
            </a:r>
          </a:p>
          <a:p>
            <a:pPr marL="345440" lvl="1" indent="-172720">
              <a:lnSpc>
                <a:spcPts val="2560"/>
              </a:lnSpc>
              <a:buFont typeface="Arial"/>
              <a:buChar char="•"/>
            </a:pPr>
            <a:r>
              <a:rPr lang="en-US" sz="1600" spc="32">
                <a:solidFill>
                  <a:srgbClr val="1546BA"/>
                </a:solidFill>
                <a:latin typeface="Libre Franklin Light"/>
              </a:rPr>
              <a:t>Databases</a:t>
            </a:r>
          </a:p>
          <a:p>
            <a:pPr marL="345440" lvl="1" indent="-172720">
              <a:lnSpc>
                <a:spcPts val="2560"/>
              </a:lnSpc>
              <a:buFont typeface="Arial"/>
              <a:buChar char="•"/>
            </a:pPr>
            <a:r>
              <a:rPr lang="en-US" sz="1600" spc="32">
                <a:solidFill>
                  <a:srgbClr val="1546BA"/>
                </a:solidFill>
                <a:latin typeface="Libre Franklin Light"/>
              </a:rPr>
              <a:t>Caching</a:t>
            </a:r>
          </a:p>
          <a:p>
            <a:pPr marL="345440" lvl="1" indent="-172720">
              <a:lnSpc>
                <a:spcPts val="2560"/>
              </a:lnSpc>
              <a:buFont typeface="Arial"/>
              <a:buChar char="•"/>
            </a:pPr>
            <a:r>
              <a:rPr lang="en-US" sz="1600" spc="32">
                <a:solidFill>
                  <a:srgbClr val="1546BA"/>
                </a:solidFill>
                <a:latin typeface="Libre Franklin Light"/>
              </a:rPr>
              <a:t>User auth</a:t>
            </a:r>
          </a:p>
          <a:p>
            <a:pPr marL="345440" lvl="1" indent="-172720">
              <a:lnSpc>
                <a:spcPts val="2560"/>
              </a:lnSpc>
              <a:buFont typeface="Arial"/>
              <a:buChar char="•"/>
            </a:pPr>
            <a:r>
              <a:rPr lang="en-US" sz="1600" spc="32">
                <a:solidFill>
                  <a:srgbClr val="1546BA"/>
                </a:solidFill>
                <a:latin typeface="Libre Franklin Light"/>
              </a:rPr>
              <a:t>...</a:t>
            </a:r>
          </a:p>
          <a:p>
            <a:pPr algn="l">
              <a:lnSpc>
                <a:spcPts val="2560"/>
              </a:lnSpc>
            </a:pPr>
            <a:endParaRPr lang="en-US" sz="1600" spc="32">
              <a:solidFill>
                <a:srgbClr val="1546BA"/>
              </a:solidFill>
              <a:latin typeface="Libre Franklin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pic>
        <p:nvPicPr>
          <p:cNvPr id="5" name="Picture 5"/>
          <p:cNvPicPr>
            <a:picLocks noChangeAspect="1"/>
          </p:cNvPicPr>
          <p:nvPr/>
        </p:nvPicPr>
        <p:blipFill>
          <a:blip r:embed="rId3"/>
          <a:srcRect/>
          <a:stretch>
            <a:fillRect/>
          </a:stretch>
        </p:blipFill>
        <p:spPr>
          <a:xfrm>
            <a:off x="9921724" y="4583622"/>
            <a:ext cx="6502826" cy="6315870"/>
          </a:xfrm>
          <a:prstGeom prst="rect">
            <a:avLst/>
          </a:prstGeom>
        </p:spPr>
      </p:pic>
      <p:sp>
        <p:nvSpPr>
          <p:cNvPr id="6" name="TextBox 6"/>
          <p:cNvSpPr txBox="1"/>
          <p:nvPr/>
        </p:nvSpPr>
        <p:spPr>
          <a:xfrm>
            <a:off x="4432233" y="1162480"/>
            <a:ext cx="9423535" cy="727044"/>
          </a:xfrm>
          <a:prstGeom prst="rect">
            <a:avLst/>
          </a:prstGeom>
        </p:spPr>
        <p:txBody>
          <a:bodyPr lIns="0" tIns="0" rIns="0" bIns="0" rtlCol="0" anchor="t">
            <a:spAutoFit/>
          </a:bodyPr>
          <a:lstStyle/>
          <a:p>
            <a:pPr algn="ctr">
              <a:lnSpc>
                <a:spcPts val="5565"/>
              </a:lnSpc>
            </a:pPr>
            <a:r>
              <a:rPr lang="en-US" sz="5013" spc="80">
                <a:solidFill>
                  <a:srgbClr val="011C5D"/>
                </a:solidFill>
                <a:latin typeface="Montserrat Classic Bold"/>
              </a:rPr>
              <a:t>Prima di iniziare...</a:t>
            </a:r>
          </a:p>
        </p:txBody>
      </p:sp>
      <p:sp>
        <p:nvSpPr>
          <p:cNvPr id="7" name="TextBox 7"/>
          <p:cNvSpPr txBox="1"/>
          <p:nvPr/>
        </p:nvSpPr>
        <p:spPr>
          <a:xfrm>
            <a:off x="2706824" y="3343131"/>
            <a:ext cx="5248623" cy="4531995"/>
          </a:xfrm>
          <a:prstGeom prst="rect">
            <a:avLst/>
          </a:prstGeom>
        </p:spPr>
        <p:txBody>
          <a:bodyPr lIns="0" tIns="0" rIns="0" bIns="0" rtlCol="0" anchor="t">
            <a:spAutoFit/>
          </a:bodyPr>
          <a:lstStyle/>
          <a:p>
            <a:pPr marL="388620" lvl="1" indent="-194310">
              <a:lnSpc>
                <a:spcPts val="3600"/>
              </a:lnSpc>
              <a:buFont typeface="Arial"/>
              <a:buChar char="•"/>
            </a:pPr>
            <a:r>
              <a:rPr lang="en-US" sz="1800" spc="36">
                <a:solidFill>
                  <a:srgbClr val="1546BA"/>
                </a:solidFill>
                <a:latin typeface="Libre Franklin Light"/>
              </a:rPr>
              <a:t>Python</a:t>
            </a:r>
          </a:p>
          <a:p>
            <a:pPr marL="388620" lvl="1" indent="-194310">
              <a:lnSpc>
                <a:spcPts val="3600"/>
              </a:lnSpc>
              <a:buFont typeface="Arial"/>
              <a:buChar char="•"/>
            </a:pPr>
            <a:r>
              <a:rPr lang="en-US" sz="1800" spc="36">
                <a:solidFill>
                  <a:srgbClr val="1546BA"/>
                </a:solidFill>
                <a:latin typeface="Libre Franklin Light"/>
              </a:rPr>
              <a:t>GitLens</a:t>
            </a:r>
          </a:p>
          <a:p>
            <a:pPr marL="388620" lvl="1" indent="-194310">
              <a:lnSpc>
                <a:spcPts val="3600"/>
              </a:lnSpc>
              <a:buFont typeface="Arial"/>
              <a:buChar char="•"/>
            </a:pPr>
            <a:r>
              <a:rPr lang="en-US" sz="1800" spc="36">
                <a:solidFill>
                  <a:srgbClr val="1546BA"/>
                </a:solidFill>
                <a:latin typeface="Libre Franklin Light"/>
              </a:rPr>
              <a:t>GitHistory</a:t>
            </a:r>
          </a:p>
          <a:p>
            <a:pPr marL="388620" lvl="1" indent="-194310">
              <a:lnSpc>
                <a:spcPts val="3600"/>
              </a:lnSpc>
              <a:buFont typeface="Arial"/>
              <a:buChar char="•"/>
            </a:pPr>
            <a:r>
              <a:rPr lang="en-US" sz="1800" spc="36">
                <a:solidFill>
                  <a:srgbClr val="1546BA"/>
                </a:solidFill>
                <a:latin typeface="Libre Franklin Light"/>
              </a:rPr>
              <a:t>Jinja</a:t>
            </a:r>
          </a:p>
          <a:p>
            <a:pPr marL="388620" lvl="1" indent="-194310">
              <a:lnSpc>
                <a:spcPts val="3600"/>
              </a:lnSpc>
              <a:buFont typeface="Arial"/>
              <a:buChar char="•"/>
            </a:pPr>
            <a:r>
              <a:rPr lang="en-US" sz="1800" spc="36">
                <a:solidFill>
                  <a:srgbClr val="1546BA"/>
                </a:solidFill>
                <a:latin typeface="Libre Franklin Light"/>
              </a:rPr>
              <a:t>Jinja2 Snippets</a:t>
            </a:r>
          </a:p>
          <a:p>
            <a:pPr marL="388620" lvl="1" indent="-194310">
              <a:lnSpc>
                <a:spcPts val="3600"/>
              </a:lnSpc>
              <a:buFont typeface="Arial"/>
              <a:buChar char="•"/>
            </a:pPr>
            <a:r>
              <a:rPr lang="en-US" sz="1800" spc="36">
                <a:solidFill>
                  <a:srgbClr val="1546BA"/>
                </a:solidFill>
                <a:latin typeface="Libre Franklin Light"/>
              </a:rPr>
              <a:t>Kite Autocomplete for Python (?)</a:t>
            </a:r>
          </a:p>
          <a:p>
            <a:pPr marL="388620" lvl="1" indent="-194310">
              <a:lnSpc>
                <a:spcPts val="3600"/>
              </a:lnSpc>
              <a:buFont typeface="Arial"/>
              <a:buChar char="•"/>
            </a:pPr>
            <a:r>
              <a:rPr lang="en-US" sz="1800" spc="36">
                <a:solidFill>
                  <a:srgbClr val="1546BA"/>
                </a:solidFill>
                <a:latin typeface="Libre Franklin Light"/>
              </a:rPr>
              <a:t>Python Docstring</a:t>
            </a:r>
          </a:p>
          <a:p>
            <a:pPr marL="388620" lvl="1" indent="-194310">
              <a:lnSpc>
                <a:spcPts val="3600"/>
              </a:lnSpc>
              <a:buFont typeface="Arial"/>
              <a:buChar char="•"/>
            </a:pPr>
            <a:r>
              <a:rPr lang="en-US" sz="1800" spc="36">
                <a:solidFill>
                  <a:srgbClr val="1546BA"/>
                </a:solidFill>
                <a:latin typeface="Libre Franklin Light"/>
              </a:rPr>
              <a:t>Python Indent</a:t>
            </a:r>
          </a:p>
          <a:p>
            <a:pPr marL="388620" lvl="1" indent="-194310">
              <a:lnSpc>
                <a:spcPts val="3600"/>
              </a:lnSpc>
              <a:buFont typeface="Arial"/>
              <a:buChar char="•"/>
            </a:pPr>
            <a:r>
              <a:rPr lang="en-US" sz="1800" spc="36">
                <a:solidFill>
                  <a:srgbClr val="1546BA"/>
                </a:solidFill>
                <a:latin typeface="Libre Franklin Light"/>
              </a:rPr>
              <a:t>vscode-icons</a:t>
            </a:r>
          </a:p>
          <a:p>
            <a:pPr marL="388620" lvl="1" indent="-194310" algn="l">
              <a:lnSpc>
                <a:spcPts val="3600"/>
              </a:lnSpc>
              <a:buFont typeface="Arial"/>
              <a:buChar char="•"/>
            </a:pPr>
            <a:r>
              <a:rPr lang="en-US" sz="1800" spc="36">
                <a:solidFill>
                  <a:srgbClr val="1546BA"/>
                </a:solidFill>
                <a:latin typeface="Libre Franklin Light"/>
              </a:rPr>
              <a:t>Visual Studio IntelliCode</a:t>
            </a:r>
          </a:p>
        </p:txBody>
      </p:sp>
      <p:sp>
        <p:nvSpPr>
          <p:cNvPr id="8" name="TextBox 8"/>
          <p:cNvSpPr txBox="1"/>
          <p:nvPr/>
        </p:nvSpPr>
        <p:spPr>
          <a:xfrm>
            <a:off x="2706824" y="2770736"/>
            <a:ext cx="5924418" cy="443230"/>
          </a:xfrm>
          <a:prstGeom prst="rect">
            <a:avLst/>
          </a:prstGeom>
        </p:spPr>
        <p:txBody>
          <a:bodyPr lIns="0" tIns="0" rIns="0" bIns="0" rtlCol="0" anchor="t">
            <a:spAutoFit/>
          </a:bodyPr>
          <a:lstStyle/>
          <a:p>
            <a:pPr>
              <a:lnSpc>
                <a:spcPts val="3200"/>
              </a:lnSpc>
            </a:pPr>
            <a:r>
              <a:rPr lang="en-US" sz="3200">
                <a:solidFill>
                  <a:srgbClr val="1546BA"/>
                </a:solidFill>
                <a:latin typeface="Libre Franklin Light"/>
              </a:rPr>
              <a:t>Visual Studio Code: Estensioni</a:t>
            </a:r>
          </a:p>
        </p:txBody>
      </p:sp>
      <p:sp>
        <p:nvSpPr>
          <p:cNvPr id="9" name="TextBox 9"/>
          <p:cNvSpPr txBox="1"/>
          <p:nvPr/>
        </p:nvSpPr>
        <p:spPr>
          <a:xfrm>
            <a:off x="647700" y="9535203"/>
            <a:ext cx="658470" cy="183084"/>
          </a:xfrm>
          <a:prstGeom prst="rect">
            <a:avLst/>
          </a:prstGeom>
        </p:spPr>
        <p:txBody>
          <a:bodyPr lIns="0" tIns="0" rIns="0" bIns="0" rtlCol="0" anchor="t">
            <a:spAutoFit/>
          </a:bodyPr>
          <a:lstStyle/>
          <a:p>
            <a:pPr>
              <a:lnSpc>
                <a:spcPts val="1399"/>
              </a:lnSpc>
            </a:pPr>
            <a:r>
              <a:rPr lang="en-US" sz="1399">
                <a:solidFill>
                  <a:srgbClr val="1546BA"/>
                </a:solidFill>
                <a:latin typeface="Libre Franklin Bold"/>
              </a:rPr>
              <a:t>06</a:t>
            </a:r>
          </a:p>
        </p:txBody>
      </p:sp>
      <p:sp>
        <p:nvSpPr>
          <p:cNvPr id="10" name="TextBox 10"/>
          <p:cNvSpPr txBox="1"/>
          <p:nvPr/>
        </p:nvSpPr>
        <p:spPr>
          <a:xfrm>
            <a:off x="10548825" y="2770736"/>
            <a:ext cx="5053393" cy="443230"/>
          </a:xfrm>
          <a:prstGeom prst="rect">
            <a:avLst/>
          </a:prstGeom>
        </p:spPr>
        <p:txBody>
          <a:bodyPr lIns="0" tIns="0" rIns="0" bIns="0" rtlCol="0" anchor="t">
            <a:spAutoFit/>
          </a:bodyPr>
          <a:lstStyle/>
          <a:p>
            <a:pPr>
              <a:lnSpc>
                <a:spcPts val="3200"/>
              </a:lnSpc>
            </a:pPr>
            <a:r>
              <a:rPr lang="en-US" sz="3200">
                <a:solidFill>
                  <a:srgbClr val="1546BA"/>
                </a:solidFill>
                <a:latin typeface="Libre Franklin Light"/>
              </a:rPr>
              <a:t>Getting Started</a:t>
            </a:r>
          </a:p>
        </p:txBody>
      </p:sp>
      <p:sp>
        <p:nvSpPr>
          <p:cNvPr id="11" name="TextBox 11"/>
          <p:cNvSpPr txBox="1"/>
          <p:nvPr/>
        </p:nvSpPr>
        <p:spPr>
          <a:xfrm>
            <a:off x="10548825" y="3571731"/>
            <a:ext cx="7125831" cy="1331595"/>
          </a:xfrm>
          <a:prstGeom prst="rect">
            <a:avLst/>
          </a:prstGeom>
        </p:spPr>
        <p:txBody>
          <a:bodyPr lIns="0" tIns="0" rIns="0" bIns="0" rtlCol="0" anchor="t">
            <a:spAutoFit/>
          </a:bodyPr>
          <a:lstStyle/>
          <a:p>
            <a:pPr marL="388620" lvl="1" indent="-194310">
              <a:lnSpc>
                <a:spcPts val="3600"/>
              </a:lnSpc>
              <a:buFont typeface="Arial"/>
              <a:buChar char="•"/>
            </a:pPr>
            <a:r>
              <a:rPr lang="en-US" sz="1800" spc="36">
                <a:solidFill>
                  <a:srgbClr val="1546BA"/>
                </a:solidFill>
                <a:latin typeface="Libre Franklin Light"/>
              </a:rPr>
              <a:t>Python: 3.7</a:t>
            </a:r>
          </a:p>
          <a:p>
            <a:pPr marL="388620" lvl="1" indent="-194310" algn="l">
              <a:lnSpc>
                <a:spcPts val="3600"/>
              </a:lnSpc>
              <a:buFont typeface="Arial"/>
              <a:buChar char="•"/>
            </a:pPr>
            <a:r>
              <a:rPr lang="en-US" sz="1800" spc="36">
                <a:solidFill>
                  <a:srgbClr val="1546BA"/>
                </a:solidFill>
                <a:latin typeface="Libre Franklin Light Italics"/>
              </a:rPr>
              <a:t>Repository Github: </a:t>
            </a:r>
            <a:r>
              <a:rPr lang="en-US" sz="1800" spc="36">
                <a:solidFill>
                  <a:srgbClr val="1546BA"/>
                </a:solidFill>
                <a:latin typeface="Libre Franklin Light"/>
              </a:rPr>
              <a:t>https://github.com/PythonGroupBiella/MaterialeLezioni</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4432233" y="1162480"/>
            <a:ext cx="9423535" cy="727044"/>
          </a:xfrm>
          <a:prstGeom prst="rect">
            <a:avLst/>
          </a:prstGeom>
        </p:spPr>
        <p:txBody>
          <a:bodyPr lIns="0" tIns="0" rIns="0" bIns="0" rtlCol="0" anchor="t">
            <a:spAutoFit/>
          </a:bodyPr>
          <a:lstStyle/>
          <a:p>
            <a:pPr algn="ctr">
              <a:lnSpc>
                <a:spcPts val="5565"/>
              </a:lnSpc>
            </a:pPr>
            <a:r>
              <a:rPr lang="en-US" sz="5013" spc="80">
                <a:solidFill>
                  <a:srgbClr val="011C5D"/>
                </a:solidFill>
                <a:latin typeface="Montserrat Classic Bold"/>
              </a:rPr>
              <a:t>Nella precedente lezione...</a:t>
            </a:r>
          </a:p>
        </p:txBody>
      </p:sp>
      <p:sp>
        <p:nvSpPr>
          <p:cNvPr id="6" name="TextBox 6"/>
          <p:cNvSpPr txBox="1"/>
          <p:nvPr/>
        </p:nvSpPr>
        <p:spPr>
          <a:xfrm>
            <a:off x="2706824" y="3524106"/>
            <a:ext cx="5248623" cy="2994660"/>
          </a:xfrm>
          <a:prstGeom prst="rect">
            <a:avLst/>
          </a:prstGeom>
        </p:spPr>
        <p:txBody>
          <a:bodyPr lIns="0" tIns="0" rIns="0" bIns="0" rtlCol="0" anchor="t">
            <a:spAutoFit/>
          </a:bodyPr>
          <a:lstStyle/>
          <a:p>
            <a:pPr marL="518160" lvl="1" indent="-259080">
              <a:lnSpc>
                <a:spcPts val="4800"/>
              </a:lnSpc>
              <a:buFont typeface="Arial"/>
              <a:buChar char="•"/>
            </a:pPr>
            <a:r>
              <a:rPr lang="en-US" sz="2400" spc="48">
                <a:solidFill>
                  <a:srgbClr val="1546BA"/>
                </a:solidFill>
                <a:latin typeface="Libre Franklin Light"/>
              </a:rPr>
              <a:t>Impostazione dell'ambiente e strumenti </a:t>
            </a:r>
          </a:p>
          <a:p>
            <a:pPr marL="518160" lvl="1" indent="-259080">
              <a:lnSpc>
                <a:spcPts val="4800"/>
              </a:lnSpc>
              <a:buFont typeface="Arial"/>
              <a:buChar char="•"/>
            </a:pPr>
            <a:r>
              <a:rPr lang="en-US" sz="2400" spc="48">
                <a:solidFill>
                  <a:srgbClr val="1546BA"/>
                </a:solidFill>
                <a:latin typeface="Libre Franklin Light"/>
              </a:rPr>
              <a:t>Creazione di una semplice app</a:t>
            </a:r>
          </a:p>
          <a:p>
            <a:pPr marL="518160" lvl="1" indent="-259080">
              <a:lnSpc>
                <a:spcPts val="4800"/>
              </a:lnSpc>
              <a:buFont typeface="Arial"/>
              <a:buChar char="•"/>
            </a:pPr>
            <a:r>
              <a:rPr lang="en-US" sz="2400" spc="48">
                <a:solidFill>
                  <a:srgbClr val="1546BA"/>
                </a:solidFill>
                <a:latin typeface="Libre Franklin Light"/>
              </a:rPr>
              <a:t>Jinja Base</a:t>
            </a:r>
          </a:p>
          <a:p>
            <a:pPr marL="518160" lvl="1" indent="-259080" algn="l">
              <a:lnSpc>
                <a:spcPts val="4800"/>
              </a:lnSpc>
              <a:buFont typeface="Arial"/>
              <a:buChar char="•"/>
            </a:pPr>
            <a:r>
              <a:rPr lang="en-US" sz="2400" spc="48">
                <a:solidFill>
                  <a:srgbClr val="1546BA"/>
                </a:solidFill>
                <a:latin typeface="Libre Franklin Light"/>
              </a:rPr>
              <a:t>Esempio di progetto</a:t>
            </a:r>
          </a:p>
        </p:txBody>
      </p:sp>
      <p:sp>
        <p:nvSpPr>
          <p:cNvPr id="7" name="TextBox 7"/>
          <p:cNvSpPr txBox="1"/>
          <p:nvPr/>
        </p:nvSpPr>
        <p:spPr>
          <a:xfrm>
            <a:off x="2706824" y="2751368"/>
            <a:ext cx="5924418"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Abbiamo visto:</a:t>
            </a:r>
          </a:p>
        </p:txBody>
      </p:sp>
      <p:sp>
        <p:nvSpPr>
          <p:cNvPr id="8" name="TextBox 8"/>
          <p:cNvSpPr txBox="1"/>
          <p:nvPr/>
        </p:nvSpPr>
        <p:spPr>
          <a:xfrm>
            <a:off x="647700" y="9535203"/>
            <a:ext cx="658470" cy="183084"/>
          </a:xfrm>
          <a:prstGeom prst="rect">
            <a:avLst/>
          </a:prstGeom>
        </p:spPr>
        <p:txBody>
          <a:bodyPr lIns="0" tIns="0" rIns="0" bIns="0" rtlCol="0" anchor="t">
            <a:spAutoFit/>
          </a:bodyPr>
          <a:lstStyle/>
          <a:p>
            <a:pPr>
              <a:lnSpc>
                <a:spcPts val="1399"/>
              </a:lnSpc>
            </a:pPr>
            <a:r>
              <a:rPr lang="en-US" sz="1399">
                <a:solidFill>
                  <a:srgbClr val="1546BA"/>
                </a:solidFill>
                <a:latin typeface="Libre Franklin Bold"/>
              </a:rPr>
              <a:t>07</a:t>
            </a:r>
          </a:p>
        </p:txBody>
      </p:sp>
      <p:sp>
        <p:nvSpPr>
          <p:cNvPr id="9" name="TextBox 9"/>
          <p:cNvSpPr txBox="1"/>
          <p:nvPr/>
        </p:nvSpPr>
        <p:spPr>
          <a:xfrm>
            <a:off x="9629373" y="2751368"/>
            <a:ext cx="8658627"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Per recuperare la lezione precedente:</a:t>
            </a:r>
          </a:p>
        </p:txBody>
      </p:sp>
      <p:sp>
        <p:nvSpPr>
          <p:cNvPr id="10" name="TextBox 10"/>
          <p:cNvSpPr txBox="1"/>
          <p:nvPr/>
        </p:nvSpPr>
        <p:spPr>
          <a:xfrm>
            <a:off x="9522816" y="3524106"/>
            <a:ext cx="8665902" cy="2385060"/>
          </a:xfrm>
          <a:prstGeom prst="rect">
            <a:avLst/>
          </a:prstGeom>
        </p:spPr>
        <p:txBody>
          <a:bodyPr lIns="0" tIns="0" rIns="0" bIns="0" rtlCol="0" anchor="t">
            <a:spAutoFit/>
          </a:bodyPr>
          <a:lstStyle/>
          <a:p>
            <a:pPr marL="518160" lvl="1" indent="-259080">
              <a:lnSpc>
                <a:spcPts val="4800"/>
              </a:lnSpc>
              <a:buFont typeface="Arial"/>
              <a:buChar char="•"/>
            </a:pPr>
            <a:r>
              <a:rPr lang="en-US" sz="2400" spc="48">
                <a:solidFill>
                  <a:srgbClr val="1546BA"/>
                </a:solidFill>
                <a:latin typeface="Libre Franklin Light"/>
              </a:rPr>
              <a:t>Video Youtube:</a:t>
            </a:r>
          </a:p>
          <a:p>
            <a:pPr>
              <a:lnSpc>
                <a:spcPts val="4800"/>
              </a:lnSpc>
            </a:pPr>
            <a:r>
              <a:rPr lang="en-US" sz="2400" u="sng" spc="48">
                <a:solidFill>
                  <a:srgbClr val="1546BA"/>
                </a:solidFill>
                <a:latin typeface="Libre Franklin Light"/>
              </a:rPr>
              <a:t>https://www.youtube.com/watch?v=FPI5-oGKiVI</a:t>
            </a:r>
          </a:p>
          <a:p>
            <a:pPr marL="518160" lvl="1" indent="-259080" algn="l">
              <a:lnSpc>
                <a:spcPts val="4800"/>
              </a:lnSpc>
              <a:buFont typeface="Arial"/>
              <a:buChar char="•"/>
            </a:pPr>
            <a:r>
              <a:rPr lang="en-US" sz="2400" spc="48">
                <a:solidFill>
                  <a:srgbClr val="1546BA"/>
                </a:solidFill>
                <a:latin typeface="Libre Franklin Light Italics"/>
              </a:rPr>
              <a:t>Repository Github: </a:t>
            </a:r>
            <a:r>
              <a:rPr lang="en-US" sz="2400" u="sng" spc="48">
                <a:solidFill>
                  <a:srgbClr val="1546BA"/>
                </a:solidFill>
                <a:latin typeface="Libre Franklin Light"/>
              </a:rPr>
              <a:t>https://github.com/PythonGroupBiella/MaterialeLezioni</a:t>
            </a:r>
          </a:p>
        </p:txBody>
      </p:sp>
      <p:sp>
        <p:nvSpPr>
          <p:cNvPr id="11" name="TextBox 11"/>
          <p:cNvSpPr txBox="1"/>
          <p:nvPr/>
        </p:nvSpPr>
        <p:spPr>
          <a:xfrm>
            <a:off x="5754332" y="8187383"/>
            <a:ext cx="6779337" cy="751205"/>
          </a:xfrm>
          <a:prstGeom prst="rect">
            <a:avLst/>
          </a:prstGeom>
        </p:spPr>
        <p:txBody>
          <a:bodyPr lIns="0" tIns="0" rIns="0" bIns="0" rtlCol="0" anchor="t">
            <a:spAutoFit/>
          </a:bodyPr>
          <a:lstStyle/>
          <a:p>
            <a:pPr algn="l">
              <a:lnSpc>
                <a:spcPts val="6400"/>
              </a:lnSpc>
            </a:pPr>
            <a:r>
              <a:rPr lang="en-US" sz="3200" spc="64">
                <a:solidFill>
                  <a:srgbClr val="1546BA"/>
                </a:solidFill>
                <a:latin typeface="Libre Franklin Light"/>
              </a:rPr>
              <a:t>Condividete le vostre soluzioni!</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4432233" y="1162480"/>
            <a:ext cx="9423535" cy="727044"/>
          </a:xfrm>
          <a:prstGeom prst="rect">
            <a:avLst/>
          </a:prstGeom>
        </p:spPr>
        <p:txBody>
          <a:bodyPr lIns="0" tIns="0" rIns="0" bIns="0" rtlCol="0" anchor="t">
            <a:spAutoFit/>
          </a:bodyPr>
          <a:lstStyle/>
          <a:p>
            <a:pPr algn="ctr">
              <a:lnSpc>
                <a:spcPts val="5565"/>
              </a:lnSpc>
            </a:pPr>
            <a:r>
              <a:rPr lang="en-US" sz="5013" spc="80">
                <a:solidFill>
                  <a:srgbClr val="011C5D"/>
                </a:solidFill>
                <a:latin typeface="Montserrat Classic Bold"/>
              </a:rPr>
              <a:t>Lezione 2</a:t>
            </a:r>
          </a:p>
        </p:txBody>
      </p:sp>
      <p:sp>
        <p:nvSpPr>
          <p:cNvPr id="6" name="TextBox 6"/>
          <p:cNvSpPr txBox="1"/>
          <p:nvPr/>
        </p:nvSpPr>
        <p:spPr>
          <a:xfrm>
            <a:off x="2706824" y="3646026"/>
            <a:ext cx="5248623" cy="1775460"/>
          </a:xfrm>
          <a:prstGeom prst="rect">
            <a:avLst/>
          </a:prstGeom>
        </p:spPr>
        <p:txBody>
          <a:bodyPr lIns="0" tIns="0" rIns="0" bIns="0" rtlCol="0" anchor="t">
            <a:spAutoFit/>
          </a:bodyPr>
          <a:lstStyle/>
          <a:p>
            <a:pPr marL="518160" lvl="1" indent="-259080">
              <a:lnSpc>
                <a:spcPts val="4800"/>
              </a:lnSpc>
              <a:buFont typeface="Arial"/>
              <a:buChar char="•"/>
            </a:pPr>
            <a:r>
              <a:rPr lang="en-US" sz="2400" spc="48">
                <a:solidFill>
                  <a:srgbClr val="1546BA"/>
                </a:solidFill>
                <a:latin typeface="Libre Franklin Light"/>
              </a:rPr>
              <a:t>Costruzione di Forms</a:t>
            </a:r>
          </a:p>
          <a:p>
            <a:pPr marL="518160" lvl="1" indent="-259080">
              <a:lnSpc>
                <a:spcPts val="4800"/>
              </a:lnSpc>
              <a:buFont typeface="Arial"/>
              <a:buChar char="•"/>
            </a:pPr>
            <a:r>
              <a:rPr lang="en-US" sz="2400" spc="48">
                <a:solidFill>
                  <a:srgbClr val="1546BA"/>
                </a:solidFill>
                <a:latin typeface="Libre Franklin Light"/>
              </a:rPr>
              <a:t>Jinja Avanzato</a:t>
            </a:r>
          </a:p>
          <a:p>
            <a:pPr marL="518160" lvl="1" indent="-259080" algn="l">
              <a:lnSpc>
                <a:spcPts val="4800"/>
              </a:lnSpc>
              <a:buFont typeface="Arial"/>
              <a:buChar char="•"/>
            </a:pPr>
            <a:r>
              <a:rPr lang="en-US" sz="2400" spc="48">
                <a:solidFill>
                  <a:srgbClr val="1546BA"/>
                </a:solidFill>
                <a:latin typeface="Libre Franklin Light"/>
              </a:rPr>
              <a:t>Bootstrap</a:t>
            </a:r>
          </a:p>
        </p:txBody>
      </p:sp>
      <p:sp>
        <p:nvSpPr>
          <p:cNvPr id="7" name="TextBox 7"/>
          <p:cNvSpPr txBox="1"/>
          <p:nvPr/>
        </p:nvSpPr>
        <p:spPr>
          <a:xfrm>
            <a:off x="2706824" y="2751368"/>
            <a:ext cx="5924418"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Oggi vedremo...</a:t>
            </a:r>
          </a:p>
        </p:txBody>
      </p:sp>
      <p:sp>
        <p:nvSpPr>
          <p:cNvPr id="8" name="TextBox 8"/>
          <p:cNvSpPr txBox="1"/>
          <p:nvPr/>
        </p:nvSpPr>
        <p:spPr>
          <a:xfrm>
            <a:off x="647700" y="9535203"/>
            <a:ext cx="658470" cy="183084"/>
          </a:xfrm>
          <a:prstGeom prst="rect">
            <a:avLst/>
          </a:prstGeom>
        </p:spPr>
        <p:txBody>
          <a:bodyPr lIns="0" tIns="0" rIns="0" bIns="0" rtlCol="0" anchor="t">
            <a:spAutoFit/>
          </a:bodyPr>
          <a:lstStyle/>
          <a:p>
            <a:pPr>
              <a:lnSpc>
                <a:spcPts val="1399"/>
              </a:lnSpc>
            </a:pPr>
            <a:r>
              <a:rPr lang="en-US" sz="1399">
                <a:solidFill>
                  <a:srgbClr val="1546BA"/>
                </a:solidFill>
                <a:latin typeface="Libre Franklin Bold"/>
              </a:rPr>
              <a:t>08</a:t>
            </a:r>
          </a:p>
        </p:txBody>
      </p:sp>
      <p:sp>
        <p:nvSpPr>
          <p:cNvPr id="9" name="TextBox 9"/>
          <p:cNvSpPr txBox="1"/>
          <p:nvPr/>
        </p:nvSpPr>
        <p:spPr>
          <a:xfrm>
            <a:off x="9629373" y="2751368"/>
            <a:ext cx="8658627"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Librerie e requisiti:</a:t>
            </a:r>
          </a:p>
        </p:txBody>
      </p:sp>
      <p:sp>
        <p:nvSpPr>
          <p:cNvPr id="10" name="TextBox 10"/>
          <p:cNvSpPr txBox="1"/>
          <p:nvPr/>
        </p:nvSpPr>
        <p:spPr>
          <a:xfrm>
            <a:off x="9628200" y="3524106"/>
            <a:ext cx="8455135" cy="3604260"/>
          </a:xfrm>
          <a:prstGeom prst="rect">
            <a:avLst/>
          </a:prstGeom>
        </p:spPr>
        <p:txBody>
          <a:bodyPr lIns="0" tIns="0" rIns="0" bIns="0" rtlCol="0" anchor="t">
            <a:spAutoFit/>
          </a:bodyPr>
          <a:lstStyle/>
          <a:p>
            <a:pPr>
              <a:lnSpc>
                <a:spcPts val="4800"/>
              </a:lnSpc>
            </a:pPr>
            <a:r>
              <a:rPr lang="en-US" sz="2400" spc="48">
                <a:solidFill>
                  <a:srgbClr val="1546BA"/>
                </a:solidFill>
                <a:latin typeface="Libre Franklin Light Bold Italics"/>
              </a:rPr>
              <a:t>Repository Github</a:t>
            </a:r>
          </a:p>
          <a:p>
            <a:pPr>
              <a:lnSpc>
                <a:spcPts val="4800"/>
              </a:lnSpc>
            </a:pPr>
            <a:r>
              <a:rPr lang="en-US" sz="2400" u="sng" spc="48">
                <a:solidFill>
                  <a:srgbClr val="1546BA"/>
                </a:solidFill>
                <a:latin typeface="Libre Franklin Light"/>
              </a:rPr>
              <a:t>https://github.com/PythonGroupBiella/MaterialeLezioni</a:t>
            </a:r>
          </a:p>
          <a:p>
            <a:pPr>
              <a:lnSpc>
                <a:spcPts val="4800"/>
              </a:lnSpc>
            </a:pPr>
            <a:endParaRPr lang="en-US" sz="2400" u="sng" spc="48">
              <a:solidFill>
                <a:srgbClr val="1546BA"/>
              </a:solidFill>
              <a:latin typeface="Libre Franklin Light"/>
            </a:endParaRPr>
          </a:p>
          <a:p>
            <a:pPr>
              <a:lnSpc>
                <a:spcPts val="4800"/>
              </a:lnSpc>
            </a:pPr>
            <a:r>
              <a:rPr lang="en-US" sz="2400" spc="48">
                <a:solidFill>
                  <a:srgbClr val="1546BA"/>
                </a:solidFill>
                <a:latin typeface="Libre Franklin Light Bold"/>
              </a:rPr>
              <a:t>Nuove librerie</a:t>
            </a:r>
          </a:p>
          <a:p>
            <a:pPr>
              <a:lnSpc>
                <a:spcPts val="4800"/>
              </a:lnSpc>
            </a:pPr>
            <a:r>
              <a:rPr lang="en-US" sz="2400" spc="48">
                <a:solidFill>
                  <a:srgbClr val="1546BA"/>
                </a:solidFill>
                <a:latin typeface="Libre Franklin Light"/>
              </a:rPr>
              <a:t>Flask Form</a:t>
            </a:r>
          </a:p>
          <a:p>
            <a:pPr algn="l">
              <a:lnSpc>
                <a:spcPts val="4800"/>
              </a:lnSpc>
            </a:pPr>
            <a:r>
              <a:rPr lang="en-US" sz="2400" spc="48">
                <a:solidFill>
                  <a:srgbClr val="1546BA"/>
                </a:solidFill>
                <a:latin typeface="Libre Franklin Light"/>
              </a:rPr>
              <a:t>WTForms</a:t>
            </a:r>
          </a:p>
        </p:txBody>
      </p:sp>
      <p:sp>
        <p:nvSpPr>
          <p:cNvPr id="11" name="TextBox 11"/>
          <p:cNvSpPr txBox="1"/>
          <p:nvPr/>
        </p:nvSpPr>
        <p:spPr>
          <a:xfrm>
            <a:off x="4263900" y="8102282"/>
            <a:ext cx="9892918" cy="741680"/>
          </a:xfrm>
          <a:prstGeom prst="rect">
            <a:avLst/>
          </a:prstGeom>
        </p:spPr>
        <p:txBody>
          <a:bodyPr lIns="0" tIns="0" rIns="0" bIns="0" rtlCol="0" anchor="t">
            <a:spAutoFit/>
          </a:bodyPr>
          <a:lstStyle/>
          <a:p>
            <a:pPr algn="l">
              <a:lnSpc>
                <a:spcPts val="6400"/>
              </a:lnSpc>
            </a:pPr>
            <a:r>
              <a:rPr lang="en-US" sz="3200" spc="64">
                <a:solidFill>
                  <a:srgbClr val="1546BA"/>
                </a:solidFill>
                <a:latin typeface="Libre Franklin Light"/>
              </a:rPr>
              <a:t>Condividete le vostre soluzioni e fate gli esercizi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pic>
        <p:nvPicPr>
          <p:cNvPr id="5" name="Picture 5"/>
          <p:cNvPicPr>
            <a:picLocks noChangeAspect="1"/>
          </p:cNvPicPr>
          <p:nvPr/>
        </p:nvPicPr>
        <p:blipFill>
          <a:blip r:embed="rId3"/>
          <a:srcRect/>
          <a:stretch>
            <a:fillRect/>
          </a:stretch>
        </p:blipFill>
        <p:spPr>
          <a:xfrm>
            <a:off x="9854557" y="2645568"/>
            <a:ext cx="2779448" cy="2779448"/>
          </a:xfrm>
          <a:prstGeom prst="rect">
            <a:avLst/>
          </a:prstGeom>
        </p:spPr>
      </p:pic>
      <p:pic>
        <p:nvPicPr>
          <p:cNvPr id="6" name="Picture 6"/>
          <p:cNvPicPr>
            <a:picLocks noChangeAspect="1"/>
          </p:cNvPicPr>
          <p:nvPr/>
        </p:nvPicPr>
        <p:blipFill>
          <a:blip r:embed="rId4"/>
          <a:srcRect/>
          <a:stretch>
            <a:fillRect/>
          </a:stretch>
        </p:blipFill>
        <p:spPr>
          <a:xfrm>
            <a:off x="6569755" y="2645568"/>
            <a:ext cx="2779448" cy="2779448"/>
          </a:xfrm>
          <a:prstGeom prst="rect">
            <a:avLst/>
          </a:prstGeom>
        </p:spPr>
      </p:pic>
      <p:pic>
        <p:nvPicPr>
          <p:cNvPr id="7" name="Picture 7"/>
          <p:cNvPicPr>
            <a:picLocks noChangeAspect="1"/>
          </p:cNvPicPr>
          <p:nvPr/>
        </p:nvPicPr>
        <p:blipFill>
          <a:blip r:embed="rId3"/>
          <a:srcRect/>
          <a:stretch>
            <a:fillRect/>
          </a:stretch>
        </p:blipFill>
        <p:spPr>
          <a:xfrm>
            <a:off x="6569755" y="5930370"/>
            <a:ext cx="2779448" cy="2779448"/>
          </a:xfrm>
          <a:prstGeom prst="rect">
            <a:avLst/>
          </a:prstGeom>
        </p:spPr>
      </p:pic>
      <p:pic>
        <p:nvPicPr>
          <p:cNvPr id="8" name="Picture 8"/>
          <p:cNvPicPr>
            <a:picLocks noChangeAspect="1"/>
          </p:cNvPicPr>
          <p:nvPr/>
        </p:nvPicPr>
        <p:blipFill>
          <a:blip r:embed="rId4"/>
          <a:srcRect/>
          <a:stretch>
            <a:fillRect/>
          </a:stretch>
        </p:blipFill>
        <p:spPr>
          <a:xfrm>
            <a:off x="9854557" y="5930370"/>
            <a:ext cx="2779448" cy="2779448"/>
          </a:xfrm>
          <a:prstGeom prst="rect">
            <a:avLst/>
          </a:prstGeom>
        </p:spPr>
      </p:pic>
      <p:pic>
        <p:nvPicPr>
          <p:cNvPr id="9" name="Picture 9"/>
          <p:cNvPicPr>
            <a:picLocks noChangeAspect="1"/>
          </p:cNvPicPr>
          <p:nvPr/>
        </p:nvPicPr>
        <p:blipFill>
          <a:blip r:embed="rId5"/>
          <a:srcRect/>
          <a:stretch>
            <a:fillRect/>
          </a:stretch>
        </p:blipFill>
        <p:spPr>
          <a:xfrm>
            <a:off x="7299515" y="3354917"/>
            <a:ext cx="1319926" cy="1360749"/>
          </a:xfrm>
          <a:prstGeom prst="rect">
            <a:avLst/>
          </a:prstGeom>
        </p:spPr>
      </p:pic>
      <p:pic>
        <p:nvPicPr>
          <p:cNvPr id="10" name="Picture 10"/>
          <p:cNvPicPr>
            <a:picLocks noChangeAspect="1"/>
          </p:cNvPicPr>
          <p:nvPr/>
        </p:nvPicPr>
        <p:blipFill>
          <a:blip r:embed="rId6"/>
          <a:srcRect/>
          <a:stretch>
            <a:fillRect/>
          </a:stretch>
        </p:blipFill>
        <p:spPr>
          <a:xfrm>
            <a:off x="10500796" y="3248535"/>
            <a:ext cx="1486970" cy="1573514"/>
          </a:xfrm>
          <a:prstGeom prst="rect">
            <a:avLst/>
          </a:prstGeom>
        </p:spPr>
      </p:pic>
      <p:pic>
        <p:nvPicPr>
          <p:cNvPr id="11" name="Picture 11"/>
          <p:cNvPicPr>
            <a:picLocks noChangeAspect="1"/>
          </p:cNvPicPr>
          <p:nvPr/>
        </p:nvPicPr>
        <p:blipFill>
          <a:blip r:embed="rId7"/>
          <a:srcRect/>
          <a:stretch>
            <a:fillRect/>
          </a:stretch>
        </p:blipFill>
        <p:spPr>
          <a:xfrm>
            <a:off x="7176898" y="6483452"/>
            <a:ext cx="1442544" cy="1602826"/>
          </a:xfrm>
          <a:prstGeom prst="rect">
            <a:avLst/>
          </a:prstGeom>
        </p:spPr>
      </p:pic>
      <p:pic>
        <p:nvPicPr>
          <p:cNvPr id="12" name="Picture 12"/>
          <p:cNvPicPr>
            <a:picLocks noChangeAspect="1"/>
          </p:cNvPicPr>
          <p:nvPr/>
        </p:nvPicPr>
        <p:blipFill>
          <a:blip r:embed="rId8"/>
          <a:srcRect/>
          <a:stretch>
            <a:fillRect/>
          </a:stretch>
        </p:blipFill>
        <p:spPr>
          <a:xfrm>
            <a:off x="10500796" y="6566130"/>
            <a:ext cx="1520149" cy="1520149"/>
          </a:xfrm>
          <a:prstGeom prst="rect">
            <a:avLst/>
          </a:prstGeom>
        </p:spPr>
      </p:pic>
      <p:sp>
        <p:nvSpPr>
          <p:cNvPr id="13" name="TextBox 13"/>
          <p:cNvSpPr txBox="1"/>
          <p:nvPr/>
        </p:nvSpPr>
        <p:spPr>
          <a:xfrm>
            <a:off x="4637435" y="1171008"/>
            <a:ext cx="9423535" cy="718516"/>
          </a:xfrm>
          <a:prstGeom prst="rect">
            <a:avLst/>
          </a:prstGeom>
        </p:spPr>
        <p:txBody>
          <a:bodyPr lIns="0" tIns="0" rIns="0" bIns="0" rtlCol="0" anchor="t">
            <a:spAutoFit/>
          </a:bodyPr>
          <a:lstStyle/>
          <a:p>
            <a:pPr algn="ctr">
              <a:lnSpc>
                <a:spcPts val="5565"/>
              </a:lnSpc>
            </a:pPr>
            <a:r>
              <a:rPr lang="en-US" sz="5013" spc="80">
                <a:solidFill>
                  <a:srgbClr val="011C5D"/>
                </a:solidFill>
                <a:latin typeface="Montserrat Classic Bold"/>
              </a:rPr>
              <a:t> HTTP Methods</a:t>
            </a:r>
          </a:p>
        </p:txBody>
      </p:sp>
      <p:sp>
        <p:nvSpPr>
          <p:cNvPr id="14" name="TextBox 14"/>
          <p:cNvSpPr txBox="1"/>
          <p:nvPr/>
        </p:nvSpPr>
        <p:spPr>
          <a:xfrm>
            <a:off x="647700" y="9535203"/>
            <a:ext cx="658470" cy="183084"/>
          </a:xfrm>
          <a:prstGeom prst="rect">
            <a:avLst/>
          </a:prstGeom>
        </p:spPr>
        <p:txBody>
          <a:bodyPr lIns="0" tIns="0" rIns="0" bIns="0" rtlCol="0" anchor="t">
            <a:spAutoFit/>
          </a:bodyPr>
          <a:lstStyle/>
          <a:p>
            <a:pPr>
              <a:lnSpc>
                <a:spcPts val="1399"/>
              </a:lnSpc>
            </a:pPr>
            <a:r>
              <a:rPr lang="en-US" sz="1399">
                <a:solidFill>
                  <a:srgbClr val="1546BA"/>
                </a:solidFill>
                <a:latin typeface="Libre Franklin Bold"/>
              </a:rPr>
              <a:t>09</a:t>
            </a:r>
          </a:p>
        </p:txBody>
      </p:sp>
      <p:grpSp>
        <p:nvGrpSpPr>
          <p:cNvPr id="15" name="Group 15"/>
          <p:cNvGrpSpPr/>
          <p:nvPr/>
        </p:nvGrpSpPr>
        <p:grpSpPr>
          <a:xfrm>
            <a:off x="1486580" y="3131052"/>
            <a:ext cx="4191000" cy="1808480"/>
            <a:chOff x="0" y="0"/>
            <a:chExt cx="5588000" cy="2411307"/>
          </a:xfrm>
        </p:grpSpPr>
        <p:sp>
          <p:nvSpPr>
            <p:cNvPr id="16" name="TextBox 16"/>
            <p:cNvSpPr txBox="1"/>
            <p:nvPr/>
          </p:nvSpPr>
          <p:spPr>
            <a:xfrm>
              <a:off x="0" y="-28575"/>
              <a:ext cx="5588000" cy="590762"/>
            </a:xfrm>
            <a:prstGeom prst="rect">
              <a:avLst/>
            </a:prstGeom>
          </p:spPr>
          <p:txBody>
            <a:bodyPr lIns="0" tIns="0" rIns="0" bIns="0" rtlCol="0" anchor="t">
              <a:spAutoFit/>
            </a:bodyPr>
            <a:lstStyle/>
            <a:p>
              <a:pPr algn="r">
                <a:lnSpc>
                  <a:spcPts val="3640"/>
                </a:lnSpc>
              </a:pPr>
              <a:r>
                <a:rPr lang="en-US" sz="2800" spc="140">
                  <a:solidFill>
                    <a:srgbClr val="37C9EF"/>
                  </a:solidFill>
                  <a:latin typeface="Aileron Heavy"/>
                </a:rPr>
                <a:t>GET</a:t>
              </a:r>
            </a:p>
          </p:txBody>
        </p:sp>
        <p:sp>
          <p:nvSpPr>
            <p:cNvPr id="17" name="TextBox 17"/>
            <p:cNvSpPr txBox="1"/>
            <p:nvPr/>
          </p:nvSpPr>
          <p:spPr>
            <a:xfrm>
              <a:off x="0" y="768562"/>
              <a:ext cx="5588000" cy="1642745"/>
            </a:xfrm>
            <a:prstGeom prst="rect">
              <a:avLst/>
            </a:prstGeom>
          </p:spPr>
          <p:txBody>
            <a:bodyPr lIns="0" tIns="0" rIns="0" bIns="0" rtlCol="0" anchor="t">
              <a:spAutoFit/>
            </a:bodyPr>
            <a:lstStyle/>
            <a:p>
              <a:pPr algn="r">
                <a:lnSpc>
                  <a:spcPts val="3359"/>
                </a:lnSpc>
              </a:pPr>
              <a:r>
                <a:rPr lang="en-US" sz="2400" spc="120">
                  <a:solidFill>
                    <a:srgbClr val="191919"/>
                  </a:solidFill>
                  <a:latin typeface="Aileron Regular"/>
                </a:rPr>
                <a:t>Leggi (o recupera) una rappresentazione di una sorgente (pagina) </a:t>
              </a:r>
            </a:p>
          </p:txBody>
        </p:sp>
      </p:grpSp>
      <p:grpSp>
        <p:nvGrpSpPr>
          <p:cNvPr id="18" name="Group 18"/>
          <p:cNvGrpSpPr/>
          <p:nvPr/>
        </p:nvGrpSpPr>
        <p:grpSpPr>
          <a:xfrm>
            <a:off x="13434604" y="3131052"/>
            <a:ext cx="4191000" cy="1389380"/>
            <a:chOff x="0" y="0"/>
            <a:chExt cx="5588000" cy="1852507"/>
          </a:xfrm>
        </p:grpSpPr>
        <p:sp>
          <p:nvSpPr>
            <p:cNvPr id="19" name="TextBox 19"/>
            <p:cNvSpPr txBox="1"/>
            <p:nvPr/>
          </p:nvSpPr>
          <p:spPr>
            <a:xfrm>
              <a:off x="0" y="-28575"/>
              <a:ext cx="5588000" cy="590762"/>
            </a:xfrm>
            <a:prstGeom prst="rect">
              <a:avLst/>
            </a:prstGeom>
          </p:spPr>
          <p:txBody>
            <a:bodyPr lIns="0" tIns="0" rIns="0" bIns="0" rtlCol="0" anchor="t">
              <a:spAutoFit/>
            </a:bodyPr>
            <a:lstStyle/>
            <a:p>
              <a:pPr>
                <a:lnSpc>
                  <a:spcPts val="3640"/>
                </a:lnSpc>
              </a:pPr>
              <a:r>
                <a:rPr lang="en-US" sz="2800" spc="140">
                  <a:solidFill>
                    <a:srgbClr val="37C9EF"/>
                  </a:solidFill>
                  <a:latin typeface="Aileron Heavy"/>
                </a:rPr>
                <a:t>POST</a:t>
              </a:r>
            </a:p>
          </p:txBody>
        </p:sp>
        <p:sp>
          <p:nvSpPr>
            <p:cNvPr id="20" name="TextBox 20"/>
            <p:cNvSpPr txBox="1"/>
            <p:nvPr/>
          </p:nvSpPr>
          <p:spPr>
            <a:xfrm>
              <a:off x="0" y="768562"/>
              <a:ext cx="5588000" cy="1083945"/>
            </a:xfrm>
            <a:prstGeom prst="rect">
              <a:avLst/>
            </a:prstGeom>
          </p:spPr>
          <p:txBody>
            <a:bodyPr lIns="0" tIns="0" rIns="0" bIns="0" rtlCol="0" anchor="t">
              <a:spAutoFit/>
            </a:bodyPr>
            <a:lstStyle/>
            <a:p>
              <a:pPr>
                <a:lnSpc>
                  <a:spcPts val="3359"/>
                </a:lnSpc>
              </a:pPr>
              <a:r>
                <a:rPr lang="en-US" sz="2400" spc="120">
                  <a:solidFill>
                    <a:srgbClr val="191919"/>
                  </a:solidFill>
                  <a:latin typeface="Aileron Regular"/>
                </a:rPr>
                <a:t>Inserisci o crea una nuova risorsa </a:t>
              </a:r>
            </a:p>
          </p:txBody>
        </p:sp>
      </p:grpSp>
      <p:grpSp>
        <p:nvGrpSpPr>
          <p:cNvPr id="21" name="Group 21"/>
          <p:cNvGrpSpPr/>
          <p:nvPr/>
        </p:nvGrpSpPr>
        <p:grpSpPr>
          <a:xfrm>
            <a:off x="427480" y="6206304"/>
            <a:ext cx="5250100" cy="2227580"/>
            <a:chOff x="0" y="0"/>
            <a:chExt cx="7000134" cy="2970107"/>
          </a:xfrm>
        </p:grpSpPr>
        <p:sp>
          <p:nvSpPr>
            <p:cNvPr id="22" name="TextBox 22"/>
            <p:cNvSpPr txBox="1"/>
            <p:nvPr/>
          </p:nvSpPr>
          <p:spPr>
            <a:xfrm>
              <a:off x="0" y="-28575"/>
              <a:ext cx="7000134" cy="590762"/>
            </a:xfrm>
            <a:prstGeom prst="rect">
              <a:avLst/>
            </a:prstGeom>
          </p:spPr>
          <p:txBody>
            <a:bodyPr lIns="0" tIns="0" rIns="0" bIns="0" rtlCol="0" anchor="t">
              <a:spAutoFit/>
            </a:bodyPr>
            <a:lstStyle/>
            <a:p>
              <a:pPr algn="r">
                <a:lnSpc>
                  <a:spcPts val="3640"/>
                </a:lnSpc>
              </a:pPr>
              <a:r>
                <a:rPr lang="en-US" sz="2800" spc="140">
                  <a:solidFill>
                    <a:srgbClr val="37C9EF"/>
                  </a:solidFill>
                  <a:latin typeface="Aileron Heavy"/>
                </a:rPr>
                <a:t>PUT (PATCH)</a:t>
              </a:r>
            </a:p>
          </p:txBody>
        </p:sp>
        <p:sp>
          <p:nvSpPr>
            <p:cNvPr id="23" name="TextBox 23"/>
            <p:cNvSpPr txBox="1"/>
            <p:nvPr/>
          </p:nvSpPr>
          <p:spPr>
            <a:xfrm>
              <a:off x="0" y="768562"/>
              <a:ext cx="7000134" cy="2201545"/>
            </a:xfrm>
            <a:prstGeom prst="rect">
              <a:avLst/>
            </a:prstGeom>
          </p:spPr>
          <p:txBody>
            <a:bodyPr lIns="0" tIns="0" rIns="0" bIns="0" rtlCol="0" anchor="t">
              <a:spAutoFit/>
            </a:bodyPr>
            <a:lstStyle/>
            <a:p>
              <a:pPr algn="r">
                <a:lnSpc>
                  <a:spcPts val="3359"/>
                </a:lnSpc>
              </a:pPr>
              <a:r>
                <a:rPr lang="en-US" sz="2400" spc="120">
                  <a:solidFill>
                    <a:srgbClr val="191919"/>
                  </a:solidFill>
                  <a:latin typeface="Aileron Regular"/>
                </a:rPr>
                <a:t>Modifica la rappresentazione corrente con un nuovo aggiornamento (eventualmente crea da zero)</a:t>
              </a:r>
            </a:p>
          </p:txBody>
        </p:sp>
      </p:grpSp>
      <p:grpSp>
        <p:nvGrpSpPr>
          <p:cNvPr id="24" name="Group 24"/>
          <p:cNvGrpSpPr/>
          <p:nvPr/>
        </p:nvGrpSpPr>
        <p:grpSpPr>
          <a:xfrm>
            <a:off x="13434604" y="6206304"/>
            <a:ext cx="4191000" cy="1389380"/>
            <a:chOff x="0" y="0"/>
            <a:chExt cx="5588000" cy="1852507"/>
          </a:xfrm>
        </p:grpSpPr>
        <p:sp>
          <p:nvSpPr>
            <p:cNvPr id="25" name="TextBox 25"/>
            <p:cNvSpPr txBox="1"/>
            <p:nvPr/>
          </p:nvSpPr>
          <p:spPr>
            <a:xfrm>
              <a:off x="0" y="-28575"/>
              <a:ext cx="5588000" cy="590762"/>
            </a:xfrm>
            <a:prstGeom prst="rect">
              <a:avLst/>
            </a:prstGeom>
          </p:spPr>
          <p:txBody>
            <a:bodyPr lIns="0" tIns="0" rIns="0" bIns="0" rtlCol="0" anchor="t">
              <a:spAutoFit/>
            </a:bodyPr>
            <a:lstStyle/>
            <a:p>
              <a:pPr>
                <a:lnSpc>
                  <a:spcPts val="3640"/>
                </a:lnSpc>
              </a:pPr>
              <a:r>
                <a:rPr lang="en-US" sz="2800" spc="140">
                  <a:solidFill>
                    <a:srgbClr val="37C9EF"/>
                  </a:solidFill>
                  <a:latin typeface="Aileron Heavy"/>
                </a:rPr>
                <a:t>DELETE</a:t>
              </a:r>
            </a:p>
          </p:txBody>
        </p:sp>
        <p:sp>
          <p:nvSpPr>
            <p:cNvPr id="26" name="TextBox 26"/>
            <p:cNvSpPr txBox="1"/>
            <p:nvPr/>
          </p:nvSpPr>
          <p:spPr>
            <a:xfrm>
              <a:off x="0" y="768562"/>
              <a:ext cx="5588000" cy="1083945"/>
            </a:xfrm>
            <a:prstGeom prst="rect">
              <a:avLst/>
            </a:prstGeom>
          </p:spPr>
          <p:txBody>
            <a:bodyPr lIns="0" tIns="0" rIns="0" bIns="0" rtlCol="0" anchor="t">
              <a:spAutoFit/>
            </a:bodyPr>
            <a:lstStyle/>
            <a:p>
              <a:pPr>
                <a:lnSpc>
                  <a:spcPts val="3359"/>
                </a:lnSpc>
              </a:pPr>
              <a:r>
                <a:rPr lang="en-US" sz="2400" spc="120">
                  <a:solidFill>
                    <a:srgbClr val="191919"/>
                  </a:solidFill>
                  <a:latin typeface="Aileron Regular"/>
                </a:rPr>
                <a:t>Elimina una risorsa esistente</a:t>
              </a:r>
            </a:p>
          </p:txBody>
        </p:sp>
      </p:grpSp>
      <p:sp>
        <p:nvSpPr>
          <p:cNvPr id="27" name="TextBox 27"/>
          <p:cNvSpPr txBox="1"/>
          <p:nvPr/>
        </p:nvSpPr>
        <p:spPr>
          <a:xfrm>
            <a:off x="5465377" y="9479108"/>
            <a:ext cx="8595593" cy="370840"/>
          </a:xfrm>
          <a:prstGeom prst="rect">
            <a:avLst/>
          </a:prstGeom>
        </p:spPr>
        <p:txBody>
          <a:bodyPr lIns="0" tIns="0" rIns="0" bIns="0" rtlCol="0" anchor="t">
            <a:spAutoFit/>
          </a:bodyPr>
          <a:lstStyle/>
          <a:p>
            <a:pPr algn="l">
              <a:lnSpc>
                <a:spcPts val="3200"/>
              </a:lnSpc>
            </a:pPr>
            <a:r>
              <a:rPr lang="en-US" sz="1600" spc="32">
                <a:solidFill>
                  <a:srgbClr val="1546BA"/>
                </a:solidFill>
                <a:latin typeface="Libre Franklin Light"/>
              </a:rPr>
              <a:t>Informazioni: </a:t>
            </a:r>
            <a:r>
              <a:rPr lang="en-US" sz="1600" u="sng" spc="32">
                <a:solidFill>
                  <a:srgbClr val="1546BA"/>
                </a:solidFill>
                <a:latin typeface="Libre Franklin Light Italics"/>
              </a:rPr>
              <a:t>https://developer.mozilla.org/en-US/docs/Web/HTTP/Methods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1204</TotalTime>
  <Words>1773</Words>
  <Application>Microsoft Office PowerPoint</Application>
  <PresentationFormat>Personalizzato</PresentationFormat>
  <Paragraphs>458</Paragraphs>
  <Slides>45</Slides>
  <Notes>0</Notes>
  <HiddenSlides>0</HiddenSlides>
  <MMClips>0</MMClips>
  <ScaleCrop>false</ScaleCrop>
  <HeadingPairs>
    <vt:vector size="6" baseType="variant">
      <vt:variant>
        <vt:lpstr>Caratteri utilizzati</vt:lpstr>
      </vt:variant>
      <vt:variant>
        <vt:i4>11</vt:i4>
      </vt:variant>
      <vt:variant>
        <vt:lpstr>Tema</vt:lpstr>
      </vt:variant>
      <vt:variant>
        <vt:i4>1</vt:i4>
      </vt:variant>
      <vt:variant>
        <vt:lpstr>Titoli diapositive</vt:lpstr>
      </vt:variant>
      <vt:variant>
        <vt:i4>45</vt:i4>
      </vt:variant>
    </vt:vector>
  </HeadingPairs>
  <TitlesOfParts>
    <vt:vector size="57" baseType="lpstr">
      <vt:lpstr>Montserrat Classic Bold</vt:lpstr>
      <vt:lpstr>Libre Franklin Light Italics</vt:lpstr>
      <vt:lpstr>Libre Franklin Light</vt:lpstr>
      <vt:lpstr>Aileron Heavy</vt:lpstr>
      <vt:lpstr>Libre Franklin Light Bold</vt:lpstr>
      <vt:lpstr>Aileron Regular</vt:lpstr>
      <vt:lpstr>Libre Franklin Light Bold Italics</vt:lpstr>
      <vt:lpstr>Libre Franklin Bold</vt:lpstr>
      <vt:lpstr>Arial</vt:lpstr>
      <vt:lpstr>Montserrat Classic</vt:lpstr>
      <vt:lpstr>Calibri</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Corso Flask - Python Biella Group</dc:title>
  <dc:creator>Utente</dc:creator>
  <cp:lastModifiedBy>Mario Nardi</cp:lastModifiedBy>
  <cp:revision>68</cp:revision>
  <cp:lastPrinted>2020-11-23T17:32:36Z</cp:lastPrinted>
  <dcterms:created xsi:type="dcterms:W3CDTF">2006-08-16T00:00:00Z</dcterms:created>
  <dcterms:modified xsi:type="dcterms:W3CDTF">2020-11-28T21:46:44Z</dcterms:modified>
  <dc:identifier>DAEKUufQKP4</dc:identifier>
</cp:coreProperties>
</file>